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49" r:id="rId1"/>
  </p:sldMasterIdLst>
  <p:sldIdLst>
    <p:sldId id="256" r:id="rId2"/>
    <p:sldId id="257" r:id="rId3"/>
    <p:sldId id="258" r:id="rId4"/>
    <p:sldId id="275" r:id="rId5"/>
    <p:sldId id="262" r:id="rId6"/>
    <p:sldId id="259" r:id="rId7"/>
    <p:sldId id="260" r:id="rId8"/>
    <p:sldId id="261" r:id="rId9"/>
    <p:sldId id="288" r:id="rId10"/>
    <p:sldId id="289" r:id="rId11"/>
    <p:sldId id="263" r:id="rId12"/>
    <p:sldId id="291" r:id="rId13"/>
    <p:sldId id="292" r:id="rId14"/>
    <p:sldId id="294" r:id="rId15"/>
    <p:sldId id="265" r:id="rId16"/>
    <p:sldId id="269" r:id="rId17"/>
    <p:sldId id="270" r:id="rId18"/>
    <p:sldId id="271" r:id="rId19"/>
    <p:sldId id="272" r:id="rId20"/>
    <p:sldId id="276" r:id="rId21"/>
    <p:sldId id="295" r:id="rId22"/>
    <p:sldId id="279" r:id="rId23"/>
    <p:sldId id="281" r:id="rId24"/>
    <p:sldId id="282" r:id="rId25"/>
    <p:sldId id="283" r:id="rId26"/>
    <p:sldId id="284" r:id="rId27"/>
    <p:sldId id="285" r:id="rId28"/>
    <p:sldId id="286" r:id="rId29"/>
    <p:sldId id="296" r:id="rId30"/>
    <p:sldId id="277" r:id="rId31"/>
    <p:sldId id="273" r:id="rId32"/>
    <p:sldId id="287" r:id="rId33"/>
    <p:sldId id="26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66" autoAdjust="0"/>
    <p:restoredTop sz="94660"/>
  </p:normalViewPr>
  <p:slideViewPr>
    <p:cSldViewPr snapToGrid="0">
      <p:cViewPr varScale="1">
        <p:scale>
          <a:sx n="122" d="100"/>
          <a:sy n="122" d="100"/>
        </p:scale>
        <p:origin x="21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jpeg>
</file>

<file path=ppt/media/image10.tiff>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tiff>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7200" cap="none" baseline="0">
                <a:blipFill dpi="0" rotWithShape="1">
                  <a:blip r:embed="rId4"/>
                  <a:srcRect/>
                  <a:tile tx="6350" ty="-127000" sx="65000" sy="64000" flip="none" algn="tl"/>
                </a:blipFill>
              </a:defRPr>
            </a:lvl1pPr>
          </a:lstStyle>
          <a:p>
            <a:r>
              <a:rPr lang="en-GB"/>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smtClean="0"/>
              <a:pPr/>
              <a:t>6/6/20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b="0"/>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810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C6C52C72-DE31-F449-A4ED-4C594FD91407}" type="datetimeFigureOut">
              <a:rPr lang="en-US" smtClean="0"/>
              <a:pPr/>
              <a:t>6/6/20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29716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6/6/20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57743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6/6/20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03469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7200" b="0"/>
            </a:lvl1pPr>
          </a:lstStyle>
          <a:p>
            <a:r>
              <a:rPr lang="en-GB"/>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8DFA1846-DA80-1C48-A609-854EA85C59AD}" type="datetimeFigureOut">
              <a:rPr lang="en-US" smtClean="0"/>
              <a:pPr/>
              <a:t>6/6/20</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65239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6/6/20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28501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smtClean="0"/>
              <a:pPr/>
              <a:t>6/6/20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2220279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13A34C8-038E-2045-AF43-DF7DBB8E0E9E}" type="datetimeFigureOut">
              <a:rPr lang="en-US" smtClean="0"/>
              <a:pPr/>
              <a:t>6/6/20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6" name="Title 5"/>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409997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6/6/20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74735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0"/>
            </a:lvl1pPr>
          </a:lstStyle>
          <a:p>
            <a:r>
              <a:rPr lang="en-GB"/>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smtClean="0"/>
              <a:pPr/>
              <a:t>6/6/20</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51777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0"/>
            </a:lvl1pPr>
          </a:lstStyle>
          <a:p>
            <a:r>
              <a:rPr lang="en-GB"/>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smtClean="0"/>
              <a:pPr/>
              <a:t>6/6/20</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91507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09B482E8-6E0E-1B4F-B1FD-C69DB9E858D9}" type="datetimeFigureOut">
              <a:rPr lang="en-US" smtClean="0"/>
              <a:pPr/>
              <a:t>6/6/20</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0">
                <a:solidFill>
                  <a:srgbClr val="FFFFFF"/>
                </a:solidFill>
                <a:latin typeface="+mj-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0081752"/>
      </p:ext>
    </p:extLst>
  </p:cSld>
  <p:clrMap bg1="lt1" tx1="dk1" bg2="lt2" tx2="dk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sldNum="0" hdr="0" ftr="0" dt="0"/>
  <p:txStyles>
    <p:titleStyle>
      <a:lvl1pPr algn="l" defTabSz="914400" rtl="0" eaLnBrk="1" latinLnBrk="0" hangingPunct="1">
        <a:lnSpc>
          <a:spcPct val="90000"/>
        </a:lnSpc>
        <a:spcBef>
          <a:spcPct val="0"/>
        </a:spcBef>
        <a:buNone/>
        <a:defRPr sz="4800" kern="1200" cap="none"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test-sonmanik-ml.notebook.us-east-1.sagemaker.aws/lab" TargetMode="Externa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visipedia/iwildcam_comp"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test-sonmanik-ml.notebook.us-east-1.sagemaker.aws/lab" TargetMode="External"/><Relationship Id="rId2" Type="http://schemas.openxmlformats.org/officeDocument/2006/relationships/hyperlink" Target="https://www.kaggle.com/maniksoni/wildlife-trade-manik-soni/edit"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kaggle.com/maniksoni/wildlife-trade-manik-soni/edit"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www.ifaw.org/sites/default/files/IFAW-Wanted-Dead-or-Alive-Exposing-Online-WildlifeTrade-2014.pdf" TargetMode="External"/><Relationship Id="rId2" Type="http://schemas.openxmlformats.org/officeDocument/2006/relationships/hyperlink" Target="http://static1.1.sqspcdn.com/static/f/157301/26245505/1432122394320/Chinamonitoring-report.pdf?token=Q8AuzEmc9lBrlrqSNkYIn6E/seI%3D" TargetMode="Externa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0800" y="2136666"/>
            <a:ext cx="10010400" cy="1753198"/>
          </a:xfrm>
        </p:spPr>
        <p:txBody>
          <a:bodyPr/>
          <a:lstStyle/>
          <a:p>
            <a:pPr algn="ctr"/>
            <a:r>
              <a:rPr lang="en-IN" sz="6200" b="1" dirty="0">
                <a:latin typeface="+mn-lt"/>
              </a:rPr>
              <a:t>IDENTIFICATION OF ILLEGAL WILDLIFE TRADE ONLINE USING DEEP LEARNING</a:t>
            </a:r>
          </a:p>
        </p:txBody>
      </p:sp>
      <p:sp>
        <p:nvSpPr>
          <p:cNvPr id="5" name="TextBox 4">
            <a:extLst>
              <a:ext uri="{FF2B5EF4-FFF2-40B4-BE49-F238E27FC236}">
                <a16:creationId xmlns:a16="http://schemas.microsoft.com/office/drawing/2014/main" id="{FBA72E7F-2FFB-5A4E-9237-9EE13CFB28B8}"/>
              </a:ext>
            </a:extLst>
          </p:cNvPr>
          <p:cNvSpPr txBox="1"/>
          <p:nvPr/>
        </p:nvSpPr>
        <p:spPr>
          <a:xfrm>
            <a:off x="1090799" y="4813738"/>
            <a:ext cx="2524759" cy="1477328"/>
          </a:xfrm>
          <a:prstGeom prst="rect">
            <a:avLst/>
          </a:prstGeom>
          <a:noFill/>
        </p:spPr>
        <p:txBody>
          <a:bodyPr wrap="square" rtlCol="0">
            <a:spAutoFit/>
          </a:bodyPr>
          <a:lstStyle/>
          <a:p>
            <a:r>
              <a:rPr lang="en-US" dirty="0"/>
              <a:t>Under the guidance of</a:t>
            </a:r>
          </a:p>
          <a:p>
            <a:endParaRPr lang="en-US" dirty="0"/>
          </a:p>
          <a:p>
            <a:r>
              <a:rPr lang="en-US" dirty="0"/>
              <a:t>Mrs. N. Sravani</a:t>
            </a:r>
          </a:p>
          <a:p>
            <a:r>
              <a:rPr lang="en-US" dirty="0"/>
              <a:t>Assistant Professor, CSE</a:t>
            </a:r>
          </a:p>
          <a:p>
            <a:r>
              <a:rPr lang="en-US" dirty="0"/>
              <a:t>VNR VJIET, Hyderabad.</a:t>
            </a:r>
          </a:p>
        </p:txBody>
      </p:sp>
      <p:sp>
        <p:nvSpPr>
          <p:cNvPr id="6" name="TextBox 5">
            <a:extLst>
              <a:ext uri="{FF2B5EF4-FFF2-40B4-BE49-F238E27FC236}">
                <a16:creationId xmlns:a16="http://schemas.microsoft.com/office/drawing/2014/main" id="{A14567FC-8876-164F-9089-D26E7A155CD1}"/>
              </a:ext>
            </a:extLst>
          </p:cNvPr>
          <p:cNvSpPr txBox="1"/>
          <p:nvPr/>
        </p:nvSpPr>
        <p:spPr>
          <a:xfrm>
            <a:off x="6989379" y="4834759"/>
            <a:ext cx="3491533" cy="2031325"/>
          </a:xfrm>
          <a:prstGeom prst="rect">
            <a:avLst/>
          </a:prstGeom>
          <a:noFill/>
        </p:spPr>
        <p:txBody>
          <a:bodyPr wrap="none" rtlCol="0">
            <a:spAutoFit/>
          </a:bodyPr>
          <a:lstStyle/>
          <a:p>
            <a:r>
              <a:rPr lang="en-IN" dirty="0"/>
              <a:t>Presented by:</a:t>
            </a:r>
          </a:p>
          <a:p>
            <a:endParaRPr lang="en-IN" dirty="0"/>
          </a:p>
          <a:p>
            <a:r>
              <a:rPr lang="en-IN" dirty="0"/>
              <a:t>K Nikhil Kumar 	     16071A0585</a:t>
            </a:r>
          </a:p>
          <a:p>
            <a:r>
              <a:rPr lang="en-IN" dirty="0"/>
              <a:t>Manik Soni 	     16071A0593</a:t>
            </a:r>
          </a:p>
          <a:p>
            <a:r>
              <a:rPr lang="en-IN" dirty="0"/>
              <a:t>M A Soheb Moin 	     16071A0596</a:t>
            </a:r>
          </a:p>
          <a:p>
            <a:r>
              <a:rPr lang="en-IN" dirty="0"/>
              <a:t>S Jeevan Rishi Kumar   16071A05B1</a:t>
            </a:r>
          </a:p>
          <a:p>
            <a:endParaRPr lang="en-US" dirty="0"/>
          </a:p>
        </p:txBody>
      </p:sp>
    </p:spTree>
    <p:extLst>
      <p:ext uri="{BB962C8B-B14F-4D97-AF65-F5344CB8AC3E}">
        <p14:creationId xmlns:p14="http://schemas.microsoft.com/office/powerpoint/2010/main" val="615846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94582" y="478367"/>
            <a:ext cx="9380342" cy="1028700"/>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dirty="0">
                <a:latin typeface="+mn-lt"/>
              </a:rPr>
              <a:t>proposed system Components</a:t>
            </a:r>
          </a:p>
        </p:txBody>
      </p:sp>
      <p:sp>
        <p:nvSpPr>
          <p:cNvPr id="3" name="TextBox 2">
            <a:extLst>
              <a:ext uri="{FF2B5EF4-FFF2-40B4-BE49-F238E27FC236}">
                <a16:creationId xmlns:a16="http://schemas.microsoft.com/office/drawing/2014/main" id="{AC4A6C8C-A01C-384A-8AC4-0420AF90920D}"/>
              </a:ext>
            </a:extLst>
          </p:cNvPr>
          <p:cNvSpPr txBox="1"/>
          <p:nvPr/>
        </p:nvSpPr>
        <p:spPr>
          <a:xfrm>
            <a:off x="840828" y="2301766"/>
            <a:ext cx="8088625" cy="2585323"/>
          </a:xfrm>
          <a:prstGeom prst="rect">
            <a:avLst/>
          </a:prstGeom>
          <a:noFill/>
        </p:spPr>
        <p:txBody>
          <a:bodyPr wrap="none" rtlCol="0">
            <a:spAutoFit/>
          </a:bodyPr>
          <a:lstStyle/>
          <a:p>
            <a:r>
              <a:rPr lang="en-US" b="1" dirty="0"/>
              <a:t>Amazon Sagemaker Jupyter Notebook Instance:</a:t>
            </a:r>
          </a:p>
          <a:p>
            <a:endParaRPr lang="en-US" dirty="0"/>
          </a:p>
          <a:p>
            <a:endParaRPr lang="en-US" dirty="0"/>
          </a:p>
          <a:p>
            <a:r>
              <a:rPr lang="en-US" b="1" dirty="0"/>
              <a:t>RAM</a:t>
            </a:r>
            <a:r>
              <a:rPr lang="en-US" dirty="0"/>
              <a:t>		192GB</a:t>
            </a:r>
          </a:p>
          <a:p>
            <a:r>
              <a:rPr lang="en-US" b="1" dirty="0"/>
              <a:t>CPU</a:t>
            </a:r>
            <a:r>
              <a:rPr lang="en-US" dirty="0"/>
              <a:t> </a:t>
            </a:r>
            <a:r>
              <a:rPr lang="en-US" b="1" dirty="0"/>
              <a:t>Cores</a:t>
            </a:r>
            <a:r>
              <a:rPr lang="en-US" dirty="0"/>
              <a:t>	 64</a:t>
            </a:r>
          </a:p>
          <a:p>
            <a:r>
              <a:rPr lang="en-US" b="1" dirty="0"/>
              <a:t>Disk</a:t>
            </a:r>
            <a:r>
              <a:rPr lang="en-US" dirty="0"/>
              <a:t> </a:t>
            </a:r>
            <a:r>
              <a:rPr lang="en-US" b="1" dirty="0"/>
              <a:t>Space</a:t>
            </a:r>
            <a:r>
              <a:rPr lang="en-US" dirty="0"/>
              <a:t>	256GB</a:t>
            </a:r>
          </a:p>
          <a:p>
            <a:r>
              <a:rPr lang="en-US" b="1" dirty="0"/>
              <a:t>GPU</a:t>
            </a:r>
            <a:r>
              <a:rPr lang="en-US" dirty="0"/>
              <a:t>		None</a:t>
            </a:r>
          </a:p>
          <a:p>
            <a:r>
              <a:rPr lang="en-US" b="1" dirty="0"/>
              <a:t>Kernel</a:t>
            </a:r>
            <a:r>
              <a:rPr lang="en-US" dirty="0"/>
              <a:t>		PyTorch</a:t>
            </a:r>
          </a:p>
          <a:p>
            <a:r>
              <a:rPr lang="en-US" b="1" dirty="0"/>
              <a:t>URL</a:t>
            </a:r>
            <a:r>
              <a:rPr lang="en-US" dirty="0"/>
              <a:t>:		</a:t>
            </a:r>
            <a:r>
              <a:rPr lang="en-IN" dirty="0">
                <a:hlinkClick r:id="rId2"/>
              </a:rPr>
              <a:t>https://test-sonmanik-ml.notebook.us-east-1.sagemaker.aws/lab</a:t>
            </a:r>
            <a:endParaRPr lang="en-US" dirty="0"/>
          </a:p>
        </p:txBody>
      </p:sp>
      <p:pic>
        <p:nvPicPr>
          <p:cNvPr id="4" name="Picture 3">
            <a:extLst>
              <a:ext uri="{FF2B5EF4-FFF2-40B4-BE49-F238E27FC236}">
                <a16:creationId xmlns:a16="http://schemas.microsoft.com/office/drawing/2014/main" id="{0837C749-9043-544E-A463-0BD188FAE63F}"/>
              </a:ext>
            </a:extLst>
          </p:cNvPr>
          <p:cNvPicPr>
            <a:picLocks noChangeAspect="1"/>
          </p:cNvPicPr>
          <p:nvPr/>
        </p:nvPicPr>
        <p:blipFill>
          <a:blip r:embed="rId3"/>
          <a:stretch>
            <a:fillRect/>
          </a:stretch>
        </p:blipFill>
        <p:spPr>
          <a:xfrm>
            <a:off x="7096672" y="2301766"/>
            <a:ext cx="4254500" cy="1587500"/>
          </a:xfrm>
          <a:prstGeom prst="rect">
            <a:avLst/>
          </a:prstGeom>
        </p:spPr>
      </p:pic>
    </p:spTree>
    <p:extLst>
      <p:ext uri="{BB962C8B-B14F-4D97-AF65-F5344CB8AC3E}">
        <p14:creationId xmlns:p14="http://schemas.microsoft.com/office/powerpoint/2010/main" val="2120375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30628" y="1509554"/>
            <a:ext cx="7095218" cy="5170646"/>
          </a:xfrm>
          <a:prstGeom prst="rect">
            <a:avLst/>
          </a:prstGeom>
          <a:noFill/>
        </p:spPr>
        <p:txBody>
          <a:bodyPr wrap="square" rtlCol="0">
            <a:spAutoFit/>
          </a:bodyPr>
          <a:lstStyle/>
          <a:p>
            <a:pPr algn="just"/>
            <a:r>
              <a:rPr lang="en-IN" sz="2200" b="1" u="sng" dirty="0"/>
              <a:t>1.1 Web Scraping:</a:t>
            </a:r>
          </a:p>
          <a:p>
            <a:pPr algn="just"/>
            <a:endParaRPr lang="en-IN" sz="2200" dirty="0"/>
          </a:p>
          <a:p>
            <a:pPr algn="just"/>
            <a:r>
              <a:rPr lang="en-IN" sz="2200" dirty="0"/>
              <a:t>We use the web scraping script to download images from a website in bulk</a:t>
            </a:r>
          </a:p>
          <a:p>
            <a:pPr algn="just"/>
            <a:endParaRPr lang="en-IN" sz="2200" dirty="0"/>
          </a:p>
          <a:p>
            <a:pPr algn="just"/>
            <a:r>
              <a:rPr lang="en-IN" sz="2200" dirty="0"/>
              <a:t>As not all images in the website are wrapped inside the &lt;</a:t>
            </a:r>
            <a:r>
              <a:rPr lang="en-IN" sz="2200" dirty="0" err="1"/>
              <a:t>img</a:t>
            </a:r>
            <a:r>
              <a:rPr lang="en-IN" sz="2200" dirty="0"/>
              <a:t>&gt; tag we had to additional filter functions to make sure all the images are fetched from a website</a:t>
            </a:r>
          </a:p>
          <a:p>
            <a:pPr algn="just"/>
            <a:endParaRPr lang="en-IN" sz="2200" dirty="0"/>
          </a:p>
          <a:p>
            <a:pPr algn="just"/>
            <a:r>
              <a:rPr lang="en-IN" sz="2200" dirty="0"/>
              <a:t>If images were being loaded from a link then the script will directly them via the link</a:t>
            </a:r>
          </a:p>
          <a:p>
            <a:pPr algn="just"/>
            <a:endParaRPr lang="en-IN" sz="2200" dirty="0"/>
          </a:p>
          <a:p>
            <a:pPr algn="just"/>
            <a:r>
              <a:rPr lang="en-IN" sz="2200" dirty="0"/>
              <a:t>Multi threading was used to make the process of fetching images efficient</a:t>
            </a:r>
          </a:p>
          <a:p>
            <a:pPr marL="342900" indent="-342900">
              <a:buFont typeface="Wingdings" panose="05000000000000000000" pitchFamily="2" charset="2"/>
              <a:buChar char="Ø"/>
            </a:pPr>
            <a:endParaRPr lang="en-IN" sz="2200" dirty="0"/>
          </a:p>
        </p:txBody>
      </p:sp>
      <p:pic>
        <p:nvPicPr>
          <p:cNvPr id="9" name="Picture 8">
            <a:extLst>
              <a:ext uri="{FF2B5EF4-FFF2-40B4-BE49-F238E27FC236}">
                <a16:creationId xmlns:a16="http://schemas.microsoft.com/office/drawing/2014/main" id="{0B082E4B-E2F8-0F47-8D6C-C87CBFE66CF1}"/>
              </a:ext>
            </a:extLst>
          </p:cNvPr>
          <p:cNvPicPr>
            <a:picLocks noChangeAspect="1"/>
          </p:cNvPicPr>
          <p:nvPr/>
        </p:nvPicPr>
        <p:blipFill>
          <a:blip r:embed="rId2"/>
          <a:stretch>
            <a:fillRect/>
          </a:stretch>
        </p:blipFill>
        <p:spPr>
          <a:xfrm>
            <a:off x="8692056" y="1860854"/>
            <a:ext cx="2207172" cy="3604525"/>
          </a:xfrm>
          <a:prstGeom prst="rect">
            <a:avLst/>
          </a:prstGeom>
        </p:spPr>
      </p:pic>
      <p:sp>
        <p:nvSpPr>
          <p:cNvPr id="3" name="TextBox 2">
            <a:extLst>
              <a:ext uri="{FF2B5EF4-FFF2-40B4-BE49-F238E27FC236}">
                <a16:creationId xmlns:a16="http://schemas.microsoft.com/office/drawing/2014/main" id="{D94838C0-530B-CB41-96E0-FDA2166A4D24}"/>
              </a:ext>
            </a:extLst>
          </p:cNvPr>
          <p:cNvSpPr txBox="1"/>
          <p:nvPr/>
        </p:nvSpPr>
        <p:spPr>
          <a:xfrm>
            <a:off x="430628" y="588579"/>
            <a:ext cx="5091330" cy="707886"/>
          </a:xfrm>
          <a:prstGeom prst="rect">
            <a:avLst/>
          </a:prstGeom>
          <a:noFill/>
        </p:spPr>
        <p:txBody>
          <a:bodyPr wrap="none" rtlCol="0">
            <a:spAutoFit/>
          </a:bodyPr>
          <a:lstStyle/>
          <a:p>
            <a:r>
              <a:rPr lang="en-US" sz="4000" b="1" dirty="0"/>
              <a:t>Proposed System: Data</a:t>
            </a:r>
          </a:p>
        </p:txBody>
      </p:sp>
    </p:spTree>
    <p:extLst>
      <p:ext uri="{BB962C8B-B14F-4D97-AF65-F5344CB8AC3E}">
        <p14:creationId xmlns:p14="http://schemas.microsoft.com/office/powerpoint/2010/main" val="39262005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60D070-6ADA-F745-9A81-F57A800E0616}"/>
              </a:ext>
            </a:extLst>
          </p:cNvPr>
          <p:cNvSpPr txBox="1"/>
          <p:nvPr/>
        </p:nvSpPr>
        <p:spPr>
          <a:xfrm>
            <a:off x="430628" y="588579"/>
            <a:ext cx="5206746" cy="707886"/>
          </a:xfrm>
          <a:prstGeom prst="rect">
            <a:avLst/>
          </a:prstGeom>
          <a:noFill/>
        </p:spPr>
        <p:txBody>
          <a:bodyPr wrap="none" rtlCol="0">
            <a:spAutoFit/>
          </a:bodyPr>
          <a:lstStyle/>
          <a:p>
            <a:r>
              <a:rPr lang="en-US" sz="4000" b="1" dirty="0"/>
              <a:t>Proposed System: Data</a:t>
            </a:r>
          </a:p>
        </p:txBody>
      </p:sp>
      <p:sp>
        <p:nvSpPr>
          <p:cNvPr id="3" name="TextBox 2">
            <a:extLst>
              <a:ext uri="{FF2B5EF4-FFF2-40B4-BE49-F238E27FC236}">
                <a16:creationId xmlns:a16="http://schemas.microsoft.com/office/drawing/2014/main" id="{77696989-B20C-4A41-AAF3-8E4D56396732}"/>
              </a:ext>
            </a:extLst>
          </p:cNvPr>
          <p:cNvSpPr txBox="1"/>
          <p:nvPr/>
        </p:nvSpPr>
        <p:spPr>
          <a:xfrm>
            <a:off x="430628" y="1855810"/>
            <a:ext cx="3296095" cy="523220"/>
          </a:xfrm>
          <a:prstGeom prst="rect">
            <a:avLst/>
          </a:prstGeom>
          <a:noFill/>
        </p:spPr>
        <p:txBody>
          <a:bodyPr wrap="none" rtlCol="0">
            <a:spAutoFit/>
          </a:bodyPr>
          <a:lstStyle/>
          <a:p>
            <a:r>
              <a:rPr lang="en-US" sz="2800" b="1" dirty="0"/>
              <a:t>1.2 Data from Kaggle</a:t>
            </a:r>
          </a:p>
        </p:txBody>
      </p:sp>
      <p:sp>
        <p:nvSpPr>
          <p:cNvPr id="6" name="TextBox 5">
            <a:extLst>
              <a:ext uri="{FF2B5EF4-FFF2-40B4-BE49-F238E27FC236}">
                <a16:creationId xmlns:a16="http://schemas.microsoft.com/office/drawing/2014/main" id="{DBEC1A03-996D-084B-BD46-7F58AE865742}"/>
              </a:ext>
            </a:extLst>
          </p:cNvPr>
          <p:cNvSpPr txBox="1"/>
          <p:nvPr/>
        </p:nvSpPr>
        <p:spPr>
          <a:xfrm>
            <a:off x="430628" y="2682435"/>
            <a:ext cx="7837467" cy="1200329"/>
          </a:xfrm>
          <a:prstGeom prst="rect">
            <a:avLst/>
          </a:prstGeom>
          <a:noFill/>
        </p:spPr>
        <p:txBody>
          <a:bodyPr wrap="none" rtlCol="0">
            <a:spAutoFit/>
          </a:bodyPr>
          <a:lstStyle/>
          <a:p>
            <a:r>
              <a:rPr lang="en-US" dirty="0"/>
              <a:t>We scraped the data from web. In addition to that, to increase the training data,</a:t>
            </a:r>
          </a:p>
          <a:p>
            <a:r>
              <a:rPr lang="en-US" dirty="0"/>
              <a:t>we used data from Kaggle, which consist of 14 different types of animals’ images. </a:t>
            </a:r>
          </a:p>
          <a:p>
            <a:endParaRPr lang="en-US" dirty="0"/>
          </a:p>
          <a:p>
            <a:r>
              <a:rPr lang="en-US" dirty="0"/>
              <a:t>The data will help the model to classify the input more accurately.</a:t>
            </a:r>
          </a:p>
        </p:txBody>
      </p:sp>
      <p:sp>
        <p:nvSpPr>
          <p:cNvPr id="8" name="Rectangle 7">
            <a:extLst>
              <a:ext uri="{FF2B5EF4-FFF2-40B4-BE49-F238E27FC236}">
                <a16:creationId xmlns:a16="http://schemas.microsoft.com/office/drawing/2014/main" id="{19F832E8-AB3A-994E-90BF-0DDA621471EC}"/>
              </a:ext>
            </a:extLst>
          </p:cNvPr>
          <p:cNvSpPr/>
          <p:nvPr/>
        </p:nvSpPr>
        <p:spPr>
          <a:xfrm>
            <a:off x="430628" y="4186169"/>
            <a:ext cx="4445191" cy="369332"/>
          </a:xfrm>
          <a:prstGeom prst="rect">
            <a:avLst/>
          </a:prstGeom>
        </p:spPr>
        <p:txBody>
          <a:bodyPr wrap="none">
            <a:spAutoFit/>
          </a:bodyPr>
          <a:lstStyle/>
          <a:p>
            <a:r>
              <a:rPr lang="en-IN" dirty="0">
                <a:hlinkClick r:id="rId2"/>
              </a:rPr>
              <a:t>https://github.com/visipedia/iwildcam_comp</a:t>
            </a:r>
            <a:endParaRPr lang="en-US" dirty="0"/>
          </a:p>
        </p:txBody>
      </p:sp>
      <p:pic>
        <p:nvPicPr>
          <p:cNvPr id="7" name="Picture 6">
            <a:extLst>
              <a:ext uri="{FF2B5EF4-FFF2-40B4-BE49-F238E27FC236}">
                <a16:creationId xmlns:a16="http://schemas.microsoft.com/office/drawing/2014/main" id="{1139580D-3D86-4647-97D0-0B2274B3B12A}"/>
              </a:ext>
            </a:extLst>
          </p:cNvPr>
          <p:cNvPicPr>
            <a:picLocks noChangeAspect="1"/>
          </p:cNvPicPr>
          <p:nvPr/>
        </p:nvPicPr>
        <p:blipFill>
          <a:blip r:embed="rId3"/>
          <a:stretch>
            <a:fillRect/>
          </a:stretch>
        </p:blipFill>
        <p:spPr>
          <a:xfrm>
            <a:off x="8692056" y="1860854"/>
            <a:ext cx="2207172" cy="3604525"/>
          </a:xfrm>
          <a:prstGeom prst="rect">
            <a:avLst/>
          </a:prstGeom>
        </p:spPr>
      </p:pic>
    </p:spTree>
    <p:extLst>
      <p:ext uri="{BB962C8B-B14F-4D97-AF65-F5344CB8AC3E}">
        <p14:creationId xmlns:p14="http://schemas.microsoft.com/office/powerpoint/2010/main" val="451494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F5ED57-DDED-3D41-A474-6DC62B91DC93}"/>
              </a:ext>
            </a:extLst>
          </p:cNvPr>
          <p:cNvSpPr txBox="1"/>
          <p:nvPr/>
        </p:nvSpPr>
        <p:spPr>
          <a:xfrm>
            <a:off x="430628" y="588579"/>
            <a:ext cx="8656537" cy="707886"/>
          </a:xfrm>
          <a:prstGeom prst="rect">
            <a:avLst/>
          </a:prstGeom>
          <a:noFill/>
        </p:spPr>
        <p:txBody>
          <a:bodyPr wrap="none" rtlCol="0">
            <a:spAutoFit/>
          </a:bodyPr>
          <a:lstStyle/>
          <a:p>
            <a:r>
              <a:rPr lang="en-US" sz="4000" b="1" dirty="0"/>
              <a:t>Proposed System: Deep Learning Model</a:t>
            </a:r>
          </a:p>
        </p:txBody>
      </p:sp>
      <p:sp>
        <p:nvSpPr>
          <p:cNvPr id="3" name="Oval 2">
            <a:extLst>
              <a:ext uri="{FF2B5EF4-FFF2-40B4-BE49-F238E27FC236}">
                <a16:creationId xmlns:a16="http://schemas.microsoft.com/office/drawing/2014/main" id="{39ADDC1E-AA7F-7045-A8BE-0530426544AE}"/>
              </a:ext>
            </a:extLst>
          </p:cNvPr>
          <p:cNvSpPr/>
          <p:nvPr/>
        </p:nvSpPr>
        <p:spPr>
          <a:xfrm>
            <a:off x="2935351" y="4051003"/>
            <a:ext cx="3647090" cy="3258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Dense Net</a:t>
            </a:r>
          </a:p>
        </p:txBody>
      </p:sp>
      <p:sp>
        <p:nvSpPr>
          <p:cNvPr id="8" name="Oval 7">
            <a:extLst>
              <a:ext uri="{FF2B5EF4-FFF2-40B4-BE49-F238E27FC236}">
                <a16:creationId xmlns:a16="http://schemas.microsoft.com/office/drawing/2014/main" id="{E9BBD8E9-8ACF-2640-A1BB-E8F6FC83E503}"/>
              </a:ext>
            </a:extLst>
          </p:cNvPr>
          <p:cNvSpPr/>
          <p:nvPr/>
        </p:nvSpPr>
        <p:spPr>
          <a:xfrm>
            <a:off x="2935351" y="4623816"/>
            <a:ext cx="3647090" cy="3258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ImageNet</a:t>
            </a:r>
          </a:p>
        </p:txBody>
      </p:sp>
      <p:sp>
        <p:nvSpPr>
          <p:cNvPr id="12" name="TextBox 11">
            <a:extLst>
              <a:ext uri="{FF2B5EF4-FFF2-40B4-BE49-F238E27FC236}">
                <a16:creationId xmlns:a16="http://schemas.microsoft.com/office/drawing/2014/main" id="{63CF6569-1BB3-7A4F-9DDD-85441FB1C055}"/>
              </a:ext>
            </a:extLst>
          </p:cNvPr>
          <p:cNvSpPr txBox="1"/>
          <p:nvPr/>
        </p:nvSpPr>
        <p:spPr>
          <a:xfrm>
            <a:off x="6740095" y="4534479"/>
            <a:ext cx="2540567" cy="369332"/>
          </a:xfrm>
          <a:prstGeom prst="rect">
            <a:avLst/>
          </a:prstGeom>
          <a:noFill/>
        </p:spPr>
        <p:txBody>
          <a:bodyPr wrap="none" rtlCol="0">
            <a:spAutoFit/>
          </a:bodyPr>
          <a:lstStyle/>
          <a:p>
            <a:r>
              <a:rPr lang="en-US" b="1" dirty="0"/>
              <a:t>Pre-trained on </a:t>
            </a:r>
            <a:r>
              <a:rPr lang="en-US" b="1" dirty="0" err="1"/>
              <a:t>imageNet</a:t>
            </a:r>
            <a:endParaRPr lang="en-US" b="1" dirty="0"/>
          </a:p>
        </p:txBody>
      </p:sp>
      <p:sp>
        <p:nvSpPr>
          <p:cNvPr id="13" name="TextBox 12">
            <a:extLst>
              <a:ext uri="{FF2B5EF4-FFF2-40B4-BE49-F238E27FC236}">
                <a16:creationId xmlns:a16="http://schemas.microsoft.com/office/drawing/2014/main" id="{1B89AC25-A2A0-9A4A-BB6E-C2E11FD125C4}"/>
              </a:ext>
            </a:extLst>
          </p:cNvPr>
          <p:cNvSpPr txBox="1"/>
          <p:nvPr/>
        </p:nvSpPr>
        <p:spPr>
          <a:xfrm>
            <a:off x="6740095" y="4029247"/>
            <a:ext cx="1539589" cy="369332"/>
          </a:xfrm>
          <a:prstGeom prst="rect">
            <a:avLst/>
          </a:prstGeom>
          <a:noFill/>
        </p:spPr>
        <p:txBody>
          <a:bodyPr wrap="none" rtlCol="0">
            <a:spAutoFit/>
          </a:bodyPr>
          <a:lstStyle/>
          <a:p>
            <a:r>
              <a:rPr lang="en-US" b="1" dirty="0"/>
              <a:t>Densenet121</a:t>
            </a:r>
            <a:r>
              <a:rPr lang="en-US" dirty="0"/>
              <a:t> </a:t>
            </a:r>
          </a:p>
        </p:txBody>
      </p:sp>
      <p:sp>
        <p:nvSpPr>
          <p:cNvPr id="14" name="Oval 13">
            <a:extLst>
              <a:ext uri="{FF2B5EF4-FFF2-40B4-BE49-F238E27FC236}">
                <a16:creationId xmlns:a16="http://schemas.microsoft.com/office/drawing/2014/main" id="{4BBD7BCC-ACBA-2347-AF34-6AF73BE7A387}"/>
              </a:ext>
            </a:extLst>
          </p:cNvPr>
          <p:cNvSpPr/>
          <p:nvPr/>
        </p:nvSpPr>
        <p:spPr>
          <a:xfrm>
            <a:off x="2935351" y="3429000"/>
            <a:ext cx="3647090" cy="3258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Training Data</a:t>
            </a:r>
          </a:p>
        </p:txBody>
      </p:sp>
      <p:sp>
        <p:nvSpPr>
          <p:cNvPr id="15" name="TextBox 14">
            <a:extLst>
              <a:ext uri="{FF2B5EF4-FFF2-40B4-BE49-F238E27FC236}">
                <a16:creationId xmlns:a16="http://schemas.microsoft.com/office/drawing/2014/main" id="{6A22225A-F6C5-C84F-988C-DACB58FC2C80}"/>
              </a:ext>
            </a:extLst>
          </p:cNvPr>
          <p:cNvSpPr txBox="1"/>
          <p:nvPr/>
        </p:nvSpPr>
        <p:spPr>
          <a:xfrm>
            <a:off x="6708564" y="3419647"/>
            <a:ext cx="2801023" cy="369332"/>
          </a:xfrm>
          <a:prstGeom prst="rect">
            <a:avLst/>
          </a:prstGeom>
          <a:noFill/>
        </p:spPr>
        <p:txBody>
          <a:bodyPr wrap="none" rtlCol="0">
            <a:spAutoFit/>
          </a:bodyPr>
          <a:lstStyle/>
          <a:p>
            <a:r>
              <a:rPr lang="en-US" b="1" dirty="0"/>
              <a:t>18 gigabytes, 120K+ images</a:t>
            </a:r>
          </a:p>
        </p:txBody>
      </p:sp>
      <p:sp>
        <p:nvSpPr>
          <p:cNvPr id="16" name="Oval 15">
            <a:extLst>
              <a:ext uri="{FF2B5EF4-FFF2-40B4-BE49-F238E27FC236}">
                <a16:creationId xmlns:a16="http://schemas.microsoft.com/office/drawing/2014/main" id="{C5A80FEF-ECEE-1B4A-B89E-1297DBD5FD32}"/>
              </a:ext>
            </a:extLst>
          </p:cNvPr>
          <p:cNvSpPr/>
          <p:nvPr/>
        </p:nvSpPr>
        <p:spPr>
          <a:xfrm>
            <a:off x="2924841" y="2777358"/>
            <a:ext cx="3647090" cy="3258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Testing Data</a:t>
            </a:r>
          </a:p>
        </p:txBody>
      </p:sp>
      <p:sp>
        <p:nvSpPr>
          <p:cNvPr id="17" name="TextBox 16">
            <a:extLst>
              <a:ext uri="{FF2B5EF4-FFF2-40B4-BE49-F238E27FC236}">
                <a16:creationId xmlns:a16="http://schemas.microsoft.com/office/drawing/2014/main" id="{325CDD77-0915-EC42-B632-BCB37BA828AA}"/>
              </a:ext>
            </a:extLst>
          </p:cNvPr>
          <p:cNvSpPr txBox="1"/>
          <p:nvPr/>
        </p:nvSpPr>
        <p:spPr>
          <a:xfrm>
            <a:off x="6729584" y="2778516"/>
            <a:ext cx="2801023" cy="369332"/>
          </a:xfrm>
          <a:prstGeom prst="rect">
            <a:avLst/>
          </a:prstGeom>
          <a:noFill/>
        </p:spPr>
        <p:txBody>
          <a:bodyPr wrap="none" rtlCol="0">
            <a:spAutoFit/>
          </a:bodyPr>
          <a:lstStyle/>
          <a:p>
            <a:r>
              <a:rPr lang="en-US" b="1" dirty="0"/>
              <a:t>23 gigabytes, 170K+ images</a:t>
            </a:r>
          </a:p>
        </p:txBody>
      </p:sp>
      <p:cxnSp>
        <p:nvCxnSpPr>
          <p:cNvPr id="19" name="Straight Arrow Connector 18">
            <a:extLst>
              <a:ext uri="{FF2B5EF4-FFF2-40B4-BE49-F238E27FC236}">
                <a16:creationId xmlns:a16="http://schemas.microsoft.com/office/drawing/2014/main" id="{3EB75010-DD4F-C746-A9AC-E5C52E5B4E67}"/>
              </a:ext>
            </a:extLst>
          </p:cNvPr>
          <p:cNvCxnSpPr>
            <a:cxnSpLocks/>
          </p:cNvCxnSpPr>
          <p:nvPr/>
        </p:nvCxnSpPr>
        <p:spPr>
          <a:xfrm flipV="1">
            <a:off x="2628900" y="2777358"/>
            <a:ext cx="0" cy="2126453"/>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
        <p:nvSpPr>
          <p:cNvPr id="21" name="Oval 20">
            <a:extLst>
              <a:ext uri="{FF2B5EF4-FFF2-40B4-BE49-F238E27FC236}">
                <a16:creationId xmlns:a16="http://schemas.microsoft.com/office/drawing/2014/main" id="{99C17630-71EF-594F-8A53-48583D9556E6}"/>
              </a:ext>
            </a:extLst>
          </p:cNvPr>
          <p:cNvSpPr/>
          <p:nvPr/>
        </p:nvSpPr>
        <p:spPr>
          <a:xfrm>
            <a:off x="2935351" y="2204545"/>
            <a:ext cx="3647090" cy="3258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cxnSp>
        <p:nvCxnSpPr>
          <p:cNvPr id="18" name="Straight Arrow Connector 17">
            <a:extLst>
              <a:ext uri="{FF2B5EF4-FFF2-40B4-BE49-F238E27FC236}">
                <a16:creationId xmlns:a16="http://schemas.microsoft.com/office/drawing/2014/main" id="{1CC14438-06A9-7A47-9E78-DEF1358037A3}"/>
              </a:ext>
            </a:extLst>
          </p:cNvPr>
          <p:cNvCxnSpPr>
            <a:cxnSpLocks/>
          </p:cNvCxnSpPr>
          <p:nvPr/>
        </p:nvCxnSpPr>
        <p:spPr>
          <a:xfrm flipV="1">
            <a:off x="2434458" y="2777358"/>
            <a:ext cx="0" cy="2126453"/>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107543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943A2C-C61C-D04A-BC60-4BE3CE3A9035}"/>
              </a:ext>
            </a:extLst>
          </p:cNvPr>
          <p:cNvSpPr txBox="1"/>
          <p:nvPr/>
        </p:nvSpPr>
        <p:spPr>
          <a:xfrm>
            <a:off x="882869" y="555473"/>
            <a:ext cx="4795865" cy="584775"/>
          </a:xfrm>
          <a:prstGeom prst="rect">
            <a:avLst/>
          </a:prstGeom>
          <a:noFill/>
        </p:spPr>
        <p:txBody>
          <a:bodyPr wrap="none" rtlCol="0">
            <a:spAutoFit/>
          </a:bodyPr>
          <a:lstStyle/>
          <a:p>
            <a:r>
              <a:rPr lang="en-US" sz="3200" b="1" dirty="0"/>
              <a:t>DenseNet121 Architecture:</a:t>
            </a:r>
          </a:p>
        </p:txBody>
      </p:sp>
      <p:pic>
        <p:nvPicPr>
          <p:cNvPr id="3" name="Picture 2">
            <a:extLst>
              <a:ext uri="{FF2B5EF4-FFF2-40B4-BE49-F238E27FC236}">
                <a16:creationId xmlns:a16="http://schemas.microsoft.com/office/drawing/2014/main" id="{503DCFA0-2B3F-E94C-BDEE-366AAD7D70E0}"/>
              </a:ext>
            </a:extLst>
          </p:cNvPr>
          <p:cNvPicPr>
            <a:picLocks noChangeAspect="1"/>
          </p:cNvPicPr>
          <p:nvPr/>
        </p:nvPicPr>
        <p:blipFill>
          <a:blip r:embed="rId2"/>
          <a:stretch>
            <a:fillRect/>
          </a:stretch>
        </p:blipFill>
        <p:spPr>
          <a:xfrm>
            <a:off x="882869" y="1493333"/>
            <a:ext cx="10247586" cy="5033716"/>
          </a:xfrm>
          <a:prstGeom prst="rect">
            <a:avLst/>
          </a:prstGeom>
        </p:spPr>
      </p:pic>
    </p:spTree>
    <p:extLst>
      <p:ext uri="{BB962C8B-B14F-4D97-AF65-F5344CB8AC3E}">
        <p14:creationId xmlns:p14="http://schemas.microsoft.com/office/powerpoint/2010/main" val="39594700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701" y="495301"/>
            <a:ext cx="7785099" cy="876300"/>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b="1" dirty="0">
                <a:latin typeface="+mn-lt"/>
              </a:rPr>
              <a:t>Compute Requirements</a:t>
            </a:r>
          </a:p>
        </p:txBody>
      </p:sp>
      <p:sp>
        <p:nvSpPr>
          <p:cNvPr id="3" name="Content Placeholder 2"/>
          <p:cNvSpPr txBox="1">
            <a:spLocks/>
          </p:cNvSpPr>
          <p:nvPr/>
        </p:nvSpPr>
        <p:spPr>
          <a:xfrm>
            <a:off x="266701" y="1662970"/>
            <a:ext cx="3580085" cy="3445933"/>
          </a:xfrm>
          <a:prstGeom prst="rect">
            <a:avLst/>
          </a:prstGeom>
        </p:spPr>
        <p:txBody>
          <a:bodyP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a:r>
              <a:rPr lang="en-IN" sz="2450" dirty="0"/>
              <a:t>64 GB RAM </a:t>
            </a:r>
          </a:p>
          <a:p>
            <a:pPr algn="just"/>
            <a:r>
              <a:rPr lang="en-IN" sz="2450" dirty="0"/>
              <a:t>Internet Connectivity </a:t>
            </a:r>
          </a:p>
          <a:p>
            <a:pPr algn="just"/>
            <a:r>
              <a:rPr lang="en-IN" sz="2450" dirty="0"/>
              <a:t>Linux OS </a:t>
            </a:r>
          </a:p>
          <a:p>
            <a:pPr algn="just"/>
            <a:r>
              <a:rPr lang="en-IN" sz="2450" dirty="0"/>
              <a:t>Python 3.x </a:t>
            </a:r>
          </a:p>
          <a:p>
            <a:pPr algn="just"/>
            <a:r>
              <a:rPr lang="en-IN" sz="2450" dirty="0"/>
              <a:t>NVIDIA K80 GPU 8 GB </a:t>
            </a:r>
          </a:p>
          <a:p>
            <a:pPr algn="just"/>
            <a:r>
              <a:rPr lang="en-IN" sz="2450" dirty="0"/>
              <a:t>CPU i7 8th gen</a:t>
            </a:r>
          </a:p>
        </p:txBody>
      </p:sp>
    </p:spTree>
    <p:extLst>
      <p:ext uri="{BB962C8B-B14F-4D97-AF65-F5344CB8AC3E}">
        <p14:creationId xmlns:p14="http://schemas.microsoft.com/office/powerpoint/2010/main" val="4137624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82601" y="381000"/>
            <a:ext cx="10131425" cy="1456267"/>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b="1" dirty="0">
                <a:latin typeface="+mn-lt"/>
              </a:rPr>
              <a:t>Use Case diagram</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4975" y="1666874"/>
            <a:ext cx="8553450" cy="4365626"/>
          </a:xfrm>
          <a:prstGeom prst="rect">
            <a:avLst/>
          </a:prstGeom>
        </p:spPr>
      </p:pic>
    </p:spTree>
    <p:extLst>
      <p:ext uri="{BB962C8B-B14F-4D97-AF65-F5344CB8AC3E}">
        <p14:creationId xmlns:p14="http://schemas.microsoft.com/office/powerpoint/2010/main" val="6143514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82601" y="381000"/>
            <a:ext cx="10131425" cy="1456267"/>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b="1" dirty="0">
                <a:latin typeface="+mn-lt"/>
              </a:rPr>
              <a:t> Sequence diagram</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1801" y="1279041"/>
            <a:ext cx="8305800" cy="5578959"/>
          </a:xfrm>
          <a:prstGeom prst="rect">
            <a:avLst/>
          </a:prstGeom>
        </p:spPr>
      </p:pic>
    </p:spTree>
    <p:extLst>
      <p:ext uri="{BB962C8B-B14F-4D97-AF65-F5344CB8AC3E}">
        <p14:creationId xmlns:p14="http://schemas.microsoft.com/office/powerpoint/2010/main" val="23376122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82601" y="381000"/>
            <a:ext cx="10131425" cy="1456267"/>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b="1" dirty="0">
                <a:latin typeface="+mn-lt"/>
              </a:rPr>
              <a:t>class diagram</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8046" y="1204912"/>
            <a:ext cx="8675154" cy="5475288"/>
          </a:xfrm>
          <a:prstGeom prst="rect">
            <a:avLst/>
          </a:prstGeom>
        </p:spPr>
      </p:pic>
    </p:spTree>
    <p:extLst>
      <p:ext uri="{BB962C8B-B14F-4D97-AF65-F5344CB8AC3E}">
        <p14:creationId xmlns:p14="http://schemas.microsoft.com/office/powerpoint/2010/main" val="2006666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82601" y="381000"/>
            <a:ext cx="10131425" cy="1456267"/>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b="1" dirty="0">
                <a:latin typeface="+mn-lt"/>
              </a:rPr>
              <a:t>Activity diagram</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500" y="1238161"/>
            <a:ext cx="8394700" cy="5475625"/>
          </a:xfrm>
          <a:prstGeom prst="rect">
            <a:avLst/>
          </a:prstGeom>
        </p:spPr>
      </p:pic>
    </p:spTree>
    <p:extLst>
      <p:ext uri="{BB962C8B-B14F-4D97-AF65-F5344CB8AC3E}">
        <p14:creationId xmlns:p14="http://schemas.microsoft.com/office/powerpoint/2010/main" val="238335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8987" y="33867"/>
            <a:ext cx="10131425" cy="1456267"/>
          </a:xfrm>
        </p:spPr>
        <p:txBody>
          <a:bodyPr/>
          <a:lstStyle/>
          <a:p>
            <a:r>
              <a:rPr lang="en-IN" b="1" dirty="0">
                <a:latin typeface="+mn-lt"/>
              </a:rPr>
              <a:t>A</a:t>
            </a:r>
            <a:r>
              <a:rPr lang="en-IN" sz="4800" b="1" dirty="0">
                <a:latin typeface="+mn-lt"/>
              </a:rPr>
              <a:t>genda</a:t>
            </a:r>
          </a:p>
        </p:txBody>
      </p:sp>
      <p:sp>
        <p:nvSpPr>
          <p:cNvPr id="3" name="Content Placeholder 2"/>
          <p:cNvSpPr>
            <a:spLocks noGrp="1"/>
          </p:cNvSpPr>
          <p:nvPr>
            <p:ph idx="1"/>
          </p:nvPr>
        </p:nvSpPr>
        <p:spPr>
          <a:xfrm>
            <a:off x="788987" y="1490134"/>
            <a:ext cx="10566400" cy="5084233"/>
          </a:xfrm>
        </p:spPr>
        <p:txBody>
          <a:bodyPr>
            <a:normAutofit fontScale="92500" lnSpcReduction="20000"/>
          </a:bodyPr>
          <a:lstStyle/>
          <a:p>
            <a:r>
              <a:rPr lang="en-IN" sz="2500" dirty="0"/>
              <a:t>Abstract</a:t>
            </a:r>
          </a:p>
          <a:p>
            <a:r>
              <a:rPr lang="en-IN" sz="2500" dirty="0"/>
              <a:t>Introduction</a:t>
            </a:r>
          </a:p>
          <a:p>
            <a:r>
              <a:rPr lang="en-IN" sz="2500" dirty="0"/>
              <a:t>Existing System</a:t>
            </a:r>
          </a:p>
          <a:p>
            <a:r>
              <a:rPr lang="en-IN" sz="2500" dirty="0"/>
              <a:t>Literature Survey</a:t>
            </a:r>
          </a:p>
          <a:p>
            <a:r>
              <a:rPr lang="en-IN" sz="2500" dirty="0"/>
              <a:t>Proposed System</a:t>
            </a:r>
          </a:p>
          <a:p>
            <a:r>
              <a:rPr lang="en-IN" sz="2500" dirty="0"/>
              <a:t>Requirements (Software and Hardware)</a:t>
            </a:r>
          </a:p>
          <a:p>
            <a:r>
              <a:rPr lang="en-IN" sz="2500" dirty="0"/>
              <a:t>Design</a:t>
            </a:r>
          </a:p>
          <a:p>
            <a:r>
              <a:rPr lang="en-IN" sz="2500" dirty="0"/>
              <a:t>Implementation</a:t>
            </a:r>
          </a:p>
          <a:p>
            <a:r>
              <a:rPr lang="en-IN" sz="2500" dirty="0"/>
              <a:t>Test Cases</a:t>
            </a:r>
          </a:p>
          <a:p>
            <a:r>
              <a:rPr lang="en-IN" sz="2500" dirty="0"/>
              <a:t>Conclusion</a:t>
            </a:r>
          </a:p>
          <a:p>
            <a:r>
              <a:rPr lang="en-IN" sz="2500" dirty="0"/>
              <a:t>Future scope </a:t>
            </a:r>
          </a:p>
          <a:p>
            <a:r>
              <a:rPr lang="en-IN" sz="2500" dirty="0"/>
              <a:t>References</a:t>
            </a:r>
          </a:p>
          <a:p>
            <a:endParaRPr lang="en-IN" sz="2500" dirty="0"/>
          </a:p>
        </p:txBody>
      </p:sp>
    </p:spTree>
    <p:extLst>
      <p:ext uri="{BB962C8B-B14F-4D97-AF65-F5344CB8AC3E}">
        <p14:creationId xmlns:p14="http://schemas.microsoft.com/office/powerpoint/2010/main" val="15186861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82601" y="381000"/>
            <a:ext cx="10131425" cy="1456267"/>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b="1" dirty="0">
                <a:latin typeface="+mn-lt"/>
              </a:rPr>
              <a:t>Implementation</a:t>
            </a:r>
          </a:p>
        </p:txBody>
      </p:sp>
      <p:sp>
        <p:nvSpPr>
          <p:cNvPr id="3" name="Content Placeholder 2"/>
          <p:cNvSpPr txBox="1">
            <a:spLocks/>
          </p:cNvSpPr>
          <p:nvPr/>
        </p:nvSpPr>
        <p:spPr>
          <a:xfrm>
            <a:off x="385082" y="1452034"/>
            <a:ext cx="11620499" cy="5304366"/>
          </a:xfrm>
          <a:prstGeom prst="rect">
            <a:avLst/>
          </a:prstGeom>
        </p:spPr>
        <p:txBody>
          <a:bodyP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a:r>
              <a:rPr lang="en-IN" sz="2400" dirty="0"/>
              <a:t>We download images from a website by saving them through a browser. But those images were always in image format. What we did is scrape a bulk amount of images by writing a few lines of code in python. </a:t>
            </a:r>
          </a:p>
          <a:p>
            <a:pPr algn="just"/>
            <a:r>
              <a:rPr lang="en-IN" sz="2400" dirty="0"/>
              <a:t>The task could be more extensively done by spawning multiple threads to pertain more images/second, meaning more speed or connections per second. We will be using libraries like requests, urllib2 and mechanize to get source information from a web source and can then save it through ‘</a:t>
            </a:r>
            <a:r>
              <a:rPr lang="en-IN" sz="2400" dirty="0" err="1"/>
              <a:t>shutil</a:t>
            </a:r>
            <a:r>
              <a:rPr lang="en-IN" sz="2400" dirty="0"/>
              <a:t>’ library to get the final copy on our drive. </a:t>
            </a:r>
          </a:p>
          <a:p>
            <a:pPr algn="just"/>
            <a:r>
              <a:rPr lang="en-IN" sz="2400" dirty="0"/>
              <a:t>Requests is a high-level networking library for opening web connections while we would use it to get the binary form (data) of image. And this is going to be our first step. The requests library is usually to do us the favour of getting the web page source code.</a:t>
            </a:r>
          </a:p>
          <a:p>
            <a:pPr algn="just"/>
            <a:endParaRPr lang="en-IN" sz="2200" dirty="0"/>
          </a:p>
        </p:txBody>
      </p:sp>
    </p:spTree>
    <p:extLst>
      <p:ext uri="{BB962C8B-B14F-4D97-AF65-F5344CB8AC3E}">
        <p14:creationId xmlns:p14="http://schemas.microsoft.com/office/powerpoint/2010/main" val="38994005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181AC03-7DBC-E44B-89B6-5323CF8F06F0}"/>
              </a:ext>
            </a:extLst>
          </p:cNvPr>
          <p:cNvSpPr txBox="1">
            <a:spLocks/>
          </p:cNvSpPr>
          <p:nvPr/>
        </p:nvSpPr>
        <p:spPr>
          <a:xfrm>
            <a:off x="482601" y="381000"/>
            <a:ext cx="10131425" cy="1456267"/>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b="1" dirty="0">
                <a:latin typeface="+mn-lt"/>
              </a:rPr>
              <a:t>Implementation</a:t>
            </a:r>
          </a:p>
        </p:txBody>
      </p:sp>
      <p:sp>
        <p:nvSpPr>
          <p:cNvPr id="5" name="TextBox 4">
            <a:extLst>
              <a:ext uri="{FF2B5EF4-FFF2-40B4-BE49-F238E27FC236}">
                <a16:creationId xmlns:a16="http://schemas.microsoft.com/office/drawing/2014/main" id="{6E2FCE72-126B-0845-B4C5-E49B02599EE2}"/>
              </a:ext>
            </a:extLst>
          </p:cNvPr>
          <p:cNvSpPr txBox="1"/>
          <p:nvPr/>
        </p:nvSpPr>
        <p:spPr>
          <a:xfrm>
            <a:off x="773113" y="2128793"/>
            <a:ext cx="6438942" cy="369332"/>
          </a:xfrm>
          <a:prstGeom prst="rect">
            <a:avLst/>
          </a:prstGeom>
          <a:noFill/>
        </p:spPr>
        <p:txBody>
          <a:bodyPr wrap="none" rtlCol="0">
            <a:spAutoFit/>
          </a:bodyPr>
          <a:lstStyle/>
          <a:p>
            <a:r>
              <a:rPr lang="en-IN" dirty="0">
                <a:hlinkClick r:id="rId2"/>
              </a:rPr>
              <a:t>https://www.kaggle.com/maniksoni/wildlife-trade-manik-soni/edit</a:t>
            </a:r>
            <a:endParaRPr lang="en-US" dirty="0"/>
          </a:p>
        </p:txBody>
      </p:sp>
      <p:sp>
        <p:nvSpPr>
          <p:cNvPr id="6" name="TextBox 5">
            <a:extLst>
              <a:ext uri="{FF2B5EF4-FFF2-40B4-BE49-F238E27FC236}">
                <a16:creationId xmlns:a16="http://schemas.microsoft.com/office/drawing/2014/main" id="{4A92E01F-BA90-134B-8CDE-AF96CADD6AAD}"/>
              </a:ext>
            </a:extLst>
          </p:cNvPr>
          <p:cNvSpPr txBox="1"/>
          <p:nvPr/>
        </p:nvSpPr>
        <p:spPr>
          <a:xfrm>
            <a:off x="773113" y="1648181"/>
            <a:ext cx="1217962" cy="369332"/>
          </a:xfrm>
          <a:prstGeom prst="rect">
            <a:avLst/>
          </a:prstGeom>
          <a:noFill/>
        </p:spPr>
        <p:txBody>
          <a:bodyPr wrap="none" rtlCol="0">
            <a:spAutoFit/>
          </a:bodyPr>
          <a:lstStyle/>
          <a:p>
            <a:r>
              <a:rPr lang="en-US" dirty="0"/>
              <a:t>Test Model</a:t>
            </a:r>
          </a:p>
        </p:txBody>
      </p:sp>
      <p:sp>
        <p:nvSpPr>
          <p:cNvPr id="7" name="TextBox 6">
            <a:extLst>
              <a:ext uri="{FF2B5EF4-FFF2-40B4-BE49-F238E27FC236}">
                <a16:creationId xmlns:a16="http://schemas.microsoft.com/office/drawing/2014/main" id="{26E651E1-6BFE-ED4B-BC10-E7CD3B166CFD}"/>
              </a:ext>
            </a:extLst>
          </p:cNvPr>
          <p:cNvSpPr txBox="1"/>
          <p:nvPr/>
        </p:nvSpPr>
        <p:spPr>
          <a:xfrm>
            <a:off x="773113" y="2826344"/>
            <a:ext cx="6241965" cy="646331"/>
          </a:xfrm>
          <a:prstGeom prst="rect">
            <a:avLst/>
          </a:prstGeom>
          <a:noFill/>
        </p:spPr>
        <p:txBody>
          <a:bodyPr wrap="none" rtlCol="0">
            <a:spAutoFit/>
          </a:bodyPr>
          <a:lstStyle/>
          <a:p>
            <a:r>
              <a:rPr lang="en-US" dirty="0"/>
              <a:t>Original Model:</a:t>
            </a:r>
          </a:p>
          <a:p>
            <a:r>
              <a:rPr lang="en-IN" dirty="0">
                <a:hlinkClick r:id="rId3"/>
              </a:rPr>
              <a:t>https://test-sonmanik-ml.notebook.us-east-1.sagemaker.aws/lab</a:t>
            </a:r>
            <a:endParaRPr lang="en-US" dirty="0"/>
          </a:p>
        </p:txBody>
      </p:sp>
      <p:sp>
        <p:nvSpPr>
          <p:cNvPr id="8" name="TextBox 7">
            <a:extLst>
              <a:ext uri="{FF2B5EF4-FFF2-40B4-BE49-F238E27FC236}">
                <a16:creationId xmlns:a16="http://schemas.microsoft.com/office/drawing/2014/main" id="{2A26C83A-9B03-5248-B639-14F9241EFA93}"/>
              </a:ext>
            </a:extLst>
          </p:cNvPr>
          <p:cNvSpPr txBox="1"/>
          <p:nvPr/>
        </p:nvSpPr>
        <p:spPr>
          <a:xfrm>
            <a:off x="773113" y="3800894"/>
            <a:ext cx="9526390" cy="2585323"/>
          </a:xfrm>
          <a:prstGeom prst="rect">
            <a:avLst/>
          </a:prstGeom>
          <a:noFill/>
        </p:spPr>
        <p:txBody>
          <a:bodyPr wrap="none" rtlCol="0">
            <a:spAutoFit/>
          </a:bodyPr>
          <a:lstStyle/>
          <a:p>
            <a:r>
              <a:rPr lang="en-US" dirty="0"/>
              <a:t>Model: 		DenseNet121. </a:t>
            </a:r>
          </a:p>
          <a:p>
            <a:r>
              <a:rPr lang="en-US" dirty="0"/>
              <a:t>Pre-trained	yes</a:t>
            </a:r>
          </a:p>
          <a:p>
            <a:r>
              <a:rPr lang="en-US" dirty="0"/>
              <a:t>Pre-trained model	ImageNet</a:t>
            </a:r>
          </a:p>
          <a:p>
            <a:r>
              <a:rPr lang="en-US" dirty="0"/>
              <a:t>Learning rate: 	0.005 </a:t>
            </a:r>
          </a:p>
          <a:p>
            <a:r>
              <a:rPr lang="en-US" dirty="0"/>
              <a:t>Momentum:	0.1</a:t>
            </a:r>
          </a:p>
          <a:p>
            <a:r>
              <a:rPr lang="en-US" dirty="0"/>
              <a:t>Optimizer: 	Adam</a:t>
            </a:r>
          </a:p>
          <a:p>
            <a:endParaRPr lang="en-US" dirty="0"/>
          </a:p>
          <a:p>
            <a:r>
              <a:rPr lang="en-US" dirty="0"/>
              <a:t>Due to very large number of images, We created a test model which contains 32x32x3 sized images.</a:t>
            </a:r>
          </a:p>
          <a:p>
            <a:endParaRPr lang="en-US" dirty="0"/>
          </a:p>
        </p:txBody>
      </p:sp>
    </p:spTree>
    <p:extLst>
      <p:ext uri="{BB962C8B-B14F-4D97-AF65-F5344CB8AC3E}">
        <p14:creationId xmlns:p14="http://schemas.microsoft.com/office/powerpoint/2010/main" val="17109309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051" t="640" r="5100" b="2445"/>
          <a:stretch/>
        </p:blipFill>
        <p:spPr>
          <a:xfrm>
            <a:off x="2413000" y="596899"/>
            <a:ext cx="7308549" cy="5776871"/>
          </a:xfrm>
          <a:prstGeom prst="rect">
            <a:avLst/>
          </a:prstGeom>
        </p:spPr>
      </p:pic>
      <p:sp>
        <p:nvSpPr>
          <p:cNvPr id="3" name="TextBox 2">
            <a:extLst>
              <a:ext uri="{FF2B5EF4-FFF2-40B4-BE49-F238E27FC236}">
                <a16:creationId xmlns:a16="http://schemas.microsoft.com/office/drawing/2014/main" id="{7C712FE0-20CB-3444-8B14-5A53EC5885D9}"/>
              </a:ext>
            </a:extLst>
          </p:cNvPr>
          <p:cNvSpPr txBox="1"/>
          <p:nvPr/>
        </p:nvSpPr>
        <p:spPr>
          <a:xfrm>
            <a:off x="231228" y="262759"/>
            <a:ext cx="4252190" cy="369332"/>
          </a:xfrm>
          <a:prstGeom prst="rect">
            <a:avLst/>
          </a:prstGeom>
          <a:noFill/>
        </p:spPr>
        <p:txBody>
          <a:bodyPr wrap="none" rtlCol="0">
            <a:spAutoFit/>
          </a:bodyPr>
          <a:lstStyle/>
          <a:p>
            <a:r>
              <a:rPr lang="en-US" b="1" dirty="0"/>
              <a:t>Sample Images fetched with python script.</a:t>
            </a:r>
          </a:p>
        </p:txBody>
      </p:sp>
    </p:spTree>
    <p:extLst>
      <p:ext uri="{BB962C8B-B14F-4D97-AF65-F5344CB8AC3E}">
        <p14:creationId xmlns:p14="http://schemas.microsoft.com/office/powerpoint/2010/main" val="522294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98700" y="947599"/>
            <a:ext cx="7875587" cy="4999176"/>
          </a:xfrm>
          <a:prstGeom prst="rect">
            <a:avLst/>
          </a:prstGeom>
        </p:spPr>
      </p:pic>
      <p:sp>
        <p:nvSpPr>
          <p:cNvPr id="3" name="TextBox 2">
            <a:extLst>
              <a:ext uri="{FF2B5EF4-FFF2-40B4-BE49-F238E27FC236}">
                <a16:creationId xmlns:a16="http://schemas.microsoft.com/office/drawing/2014/main" id="{366AC505-03B7-AC4C-9019-099BC71B14E9}"/>
              </a:ext>
            </a:extLst>
          </p:cNvPr>
          <p:cNvSpPr txBox="1"/>
          <p:nvPr/>
        </p:nvSpPr>
        <p:spPr>
          <a:xfrm>
            <a:off x="231228" y="262759"/>
            <a:ext cx="963854" cy="369332"/>
          </a:xfrm>
          <a:prstGeom prst="rect">
            <a:avLst/>
          </a:prstGeom>
          <a:noFill/>
        </p:spPr>
        <p:txBody>
          <a:bodyPr wrap="none" rtlCol="0">
            <a:spAutoFit/>
          </a:bodyPr>
          <a:lstStyle/>
          <a:p>
            <a:r>
              <a:rPr lang="en-US" b="1" dirty="0"/>
              <a:t>Analysis</a:t>
            </a:r>
          </a:p>
        </p:txBody>
      </p:sp>
    </p:spTree>
    <p:extLst>
      <p:ext uri="{BB962C8B-B14F-4D97-AF65-F5344CB8AC3E}">
        <p14:creationId xmlns:p14="http://schemas.microsoft.com/office/powerpoint/2010/main" val="1833552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336800" y="733788"/>
            <a:ext cx="7696200" cy="5346017"/>
          </a:xfrm>
          <a:prstGeom prst="rect">
            <a:avLst/>
          </a:prstGeom>
        </p:spPr>
      </p:pic>
      <p:sp>
        <p:nvSpPr>
          <p:cNvPr id="5" name="TextBox 4">
            <a:extLst>
              <a:ext uri="{FF2B5EF4-FFF2-40B4-BE49-F238E27FC236}">
                <a16:creationId xmlns:a16="http://schemas.microsoft.com/office/drawing/2014/main" id="{AFD68524-A57D-D149-8853-B073E7F7B9D6}"/>
              </a:ext>
            </a:extLst>
          </p:cNvPr>
          <p:cNvSpPr txBox="1"/>
          <p:nvPr/>
        </p:nvSpPr>
        <p:spPr>
          <a:xfrm>
            <a:off x="231228" y="262759"/>
            <a:ext cx="963854" cy="369332"/>
          </a:xfrm>
          <a:prstGeom prst="rect">
            <a:avLst/>
          </a:prstGeom>
          <a:noFill/>
        </p:spPr>
        <p:txBody>
          <a:bodyPr wrap="none" rtlCol="0">
            <a:spAutoFit/>
          </a:bodyPr>
          <a:lstStyle/>
          <a:p>
            <a:r>
              <a:rPr lang="en-US" b="1" dirty="0"/>
              <a:t>Analysis</a:t>
            </a:r>
          </a:p>
        </p:txBody>
      </p:sp>
    </p:spTree>
    <p:extLst>
      <p:ext uri="{BB962C8B-B14F-4D97-AF65-F5344CB8AC3E}">
        <p14:creationId xmlns:p14="http://schemas.microsoft.com/office/powerpoint/2010/main" val="29305204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44700" y="665602"/>
            <a:ext cx="8074741" cy="5671698"/>
          </a:xfrm>
          <a:prstGeom prst="rect">
            <a:avLst/>
          </a:prstGeom>
        </p:spPr>
      </p:pic>
      <p:sp>
        <p:nvSpPr>
          <p:cNvPr id="3" name="TextBox 2">
            <a:extLst>
              <a:ext uri="{FF2B5EF4-FFF2-40B4-BE49-F238E27FC236}">
                <a16:creationId xmlns:a16="http://schemas.microsoft.com/office/drawing/2014/main" id="{D0E91EF5-A849-7941-BAB5-9DFD0E43D809}"/>
              </a:ext>
            </a:extLst>
          </p:cNvPr>
          <p:cNvSpPr txBox="1"/>
          <p:nvPr/>
        </p:nvSpPr>
        <p:spPr>
          <a:xfrm>
            <a:off x="231228" y="273269"/>
            <a:ext cx="963854" cy="369332"/>
          </a:xfrm>
          <a:prstGeom prst="rect">
            <a:avLst/>
          </a:prstGeom>
          <a:noFill/>
        </p:spPr>
        <p:txBody>
          <a:bodyPr wrap="none" rtlCol="0">
            <a:spAutoFit/>
          </a:bodyPr>
          <a:lstStyle/>
          <a:p>
            <a:r>
              <a:rPr lang="en-US" b="1" dirty="0"/>
              <a:t>Analysis</a:t>
            </a:r>
          </a:p>
        </p:txBody>
      </p:sp>
    </p:spTree>
    <p:extLst>
      <p:ext uri="{BB962C8B-B14F-4D97-AF65-F5344CB8AC3E}">
        <p14:creationId xmlns:p14="http://schemas.microsoft.com/office/powerpoint/2010/main" val="1880360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93900" y="679311"/>
            <a:ext cx="8573448" cy="5746889"/>
          </a:xfrm>
          <a:prstGeom prst="rect">
            <a:avLst/>
          </a:prstGeom>
        </p:spPr>
      </p:pic>
      <p:sp>
        <p:nvSpPr>
          <p:cNvPr id="3" name="TextBox 2">
            <a:extLst>
              <a:ext uri="{FF2B5EF4-FFF2-40B4-BE49-F238E27FC236}">
                <a16:creationId xmlns:a16="http://schemas.microsoft.com/office/drawing/2014/main" id="{F3D1C820-D70C-384B-BDD7-72EFE3E995B4}"/>
              </a:ext>
            </a:extLst>
          </p:cNvPr>
          <p:cNvSpPr txBox="1"/>
          <p:nvPr/>
        </p:nvSpPr>
        <p:spPr>
          <a:xfrm>
            <a:off x="231228" y="262759"/>
            <a:ext cx="963854" cy="369332"/>
          </a:xfrm>
          <a:prstGeom prst="rect">
            <a:avLst/>
          </a:prstGeom>
          <a:noFill/>
        </p:spPr>
        <p:txBody>
          <a:bodyPr wrap="none" rtlCol="0">
            <a:spAutoFit/>
          </a:bodyPr>
          <a:lstStyle/>
          <a:p>
            <a:r>
              <a:rPr lang="en-US" b="1" dirty="0"/>
              <a:t>Analysis</a:t>
            </a:r>
          </a:p>
        </p:txBody>
      </p:sp>
    </p:spTree>
    <p:extLst>
      <p:ext uri="{BB962C8B-B14F-4D97-AF65-F5344CB8AC3E}">
        <p14:creationId xmlns:p14="http://schemas.microsoft.com/office/powerpoint/2010/main" val="17744210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jeeva\Desktop\hh\Screenshot 2020-04-21 at 12.31.54 PM.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27200" y="596900"/>
            <a:ext cx="8420100" cy="5880100"/>
          </a:xfrm>
          <a:prstGeom prst="rect">
            <a:avLst/>
          </a:prstGeom>
          <a:noFill/>
          <a:ln>
            <a:noFill/>
          </a:ln>
        </p:spPr>
      </p:pic>
      <p:sp>
        <p:nvSpPr>
          <p:cNvPr id="3" name="TextBox 2">
            <a:extLst>
              <a:ext uri="{FF2B5EF4-FFF2-40B4-BE49-F238E27FC236}">
                <a16:creationId xmlns:a16="http://schemas.microsoft.com/office/drawing/2014/main" id="{96ABF170-EE9D-5C46-9A95-1EE5D2633357}"/>
              </a:ext>
            </a:extLst>
          </p:cNvPr>
          <p:cNvSpPr txBox="1"/>
          <p:nvPr/>
        </p:nvSpPr>
        <p:spPr>
          <a:xfrm>
            <a:off x="231228" y="262759"/>
            <a:ext cx="963854" cy="369332"/>
          </a:xfrm>
          <a:prstGeom prst="rect">
            <a:avLst/>
          </a:prstGeom>
          <a:noFill/>
        </p:spPr>
        <p:txBody>
          <a:bodyPr wrap="none" rtlCol="0">
            <a:spAutoFit/>
          </a:bodyPr>
          <a:lstStyle/>
          <a:p>
            <a:r>
              <a:rPr lang="en-US" b="1" dirty="0"/>
              <a:t>Analysis</a:t>
            </a:r>
          </a:p>
        </p:txBody>
      </p:sp>
    </p:spTree>
    <p:extLst>
      <p:ext uri="{BB962C8B-B14F-4D97-AF65-F5344CB8AC3E}">
        <p14:creationId xmlns:p14="http://schemas.microsoft.com/office/powerpoint/2010/main" val="11166558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jeeva\Desktop\hh\Screenshot 2020-04-21 at 12.32.03 PM.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92300" y="419100"/>
            <a:ext cx="8166100" cy="6235700"/>
          </a:xfrm>
          <a:prstGeom prst="rect">
            <a:avLst/>
          </a:prstGeom>
          <a:noFill/>
          <a:ln>
            <a:noFill/>
          </a:ln>
        </p:spPr>
      </p:pic>
      <p:sp>
        <p:nvSpPr>
          <p:cNvPr id="3" name="TextBox 2">
            <a:extLst>
              <a:ext uri="{FF2B5EF4-FFF2-40B4-BE49-F238E27FC236}">
                <a16:creationId xmlns:a16="http://schemas.microsoft.com/office/drawing/2014/main" id="{4FDA386B-079B-0745-94F7-BD4CE5071AF6}"/>
              </a:ext>
            </a:extLst>
          </p:cNvPr>
          <p:cNvSpPr txBox="1"/>
          <p:nvPr/>
        </p:nvSpPr>
        <p:spPr>
          <a:xfrm>
            <a:off x="231228" y="262759"/>
            <a:ext cx="963854" cy="369332"/>
          </a:xfrm>
          <a:prstGeom prst="rect">
            <a:avLst/>
          </a:prstGeom>
          <a:noFill/>
        </p:spPr>
        <p:txBody>
          <a:bodyPr wrap="none" rtlCol="0">
            <a:spAutoFit/>
          </a:bodyPr>
          <a:lstStyle/>
          <a:p>
            <a:r>
              <a:rPr lang="en-US" b="1" dirty="0"/>
              <a:t>Analysis</a:t>
            </a:r>
          </a:p>
        </p:txBody>
      </p:sp>
    </p:spTree>
    <p:extLst>
      <p:ext uri="{BB962C8B-B14F-4D97-AF65-F5344CB8AC3E}">
        <p14:creationId xmlns:p14="http://schemas.microsoft.com/office/powerpoint/2010/main" val="19815765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0741" y="153369"/>
            <a:ext cx="2465176" cy="580947"/>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3200" b="1" dirty="0">
                <a:latin typeface="+mn-lt"/>
              </a:rPr>
              <a:t>Test cases</a:t>
            </a:r>
          </a:p>
        </p:txBody>
      </p:sp>
      <p:sp>
        <p:nvSpPr>
          <p:cNvPr id="5" name="TextBox 4">
            <a:extLst>
              <a:ext uri="{FF2B5EF4-FFF2-40B4-BE49-F238E27FC236}">
                <a16:creationId xmlns:a16="http://schemas.microsoft.com/office/drawing/2014/main" id="{3BEF4013-81A8-C944-AEE0-55D9630FBB4A}"/>
              </a:ext>
            </a:extLst>
          </p:cNvPr>
          <p:cNvSpPr txBox="1"/>
          <p:nvPr/>
        </p:nvSpPr>
        <p:spPr>
          <a:xfrm>
            <a:off x="305934" y="1249089"/>
            <a:ext cx="2802819" cy="369332"/>
          </a:xfrm>
          <a:prstGeom prst="rect">
            <a:avLst/>
          </a:prstGeom>
          <a:noFill/>
        </p:spPr>
        <p:txBody>
          <a:bodyPr wrap="none" rtlCol="0">
            <a:spAutoFit/>
          </a:bodyPr>
          <a:lstStyle/>
          <a:p>
            <a:r>
              <a:rPr lang="en-US" dirty="0"/>
              <a:t>Output from the Test model</a:t>
            </a:r>
          </a:p>
        </p:txBody>
      </p:sp>
      <p:sp>
        <p:nvSpPr>
          <p:cNvPr id="7" name="TextBox 6">
            <a:extLst>
              <a:ext uri="{FF2B5EF4-FFF2-40B4-BE49-F238E27FC236}">
                <a16:creationId xmlns:a16="http://schemas.microsoft.com/office/drawing/2014/main" id="{FF25F6E3-FAC2-0340-9B22-EDCE140FF6DB}"/>
              </a:ext>
            </a:extLst>
          </p:cNvPr>
          <p:cNvSpPr txBox="1"/>
          <p:nvPr/>
        </p:nvSpPr>
        <p:spPr>
          <a:xfrm>
            <a:off x="3108753" y="1249089"/>
            <a:ext cx="6438942" cy="369332"/>
          </a:xfrm>
          <a:prstGeom prst="rect">
            <a:avLst/>
          </a:prstGeom>
          <a:noFill/>
        </p:spPr>
        <p:txBody>
          <a:bodyPr wrap="none" rtlCol="0">
            <a:spAutoFit/>
          </a:bodyPr>
          <a:lstStyle/>
          <a:p>
            <a:r>
              <a:rPr lang="en-IN" dirty="0">
                <a:hlinkClick r:id="rId2"/>
              </a:rPr>
              <a:t>https://www.kaggle.com/maniksoni/wildlife-trade-manik-soni/edit</a:t>
            </a:r>
            <a:endParaRPr lang="en-US" dirty="0"/>
          </a:p>
        </p:txBody>
      </p:sp>
      <p:pic>
        <p:nvPicPr>
          <p:cNvPr id="10" name="Picture 9">
            <a:extLst>
              <a:ext uri="{FF2B5EF4-FFF2-40B4-BE49-F238E27FC236}">
                <a16:creationId xmlns:a16="http://schemas.microsoft.com/office/drawing/2014/main" id="{4E7135E6-E5B6-8040-AAC8-F3E31D02807D}"/>
              </a:ext>
            </a:extLst>
          </p:cNvPr>
          <p:cNvPicPr>
            <a:picLocks noChangeAspect="1"/>
          </p:cNvPicPr>
          <p:nvPr/>
        </p:nvPicPr>
        <p:blipFill>
          <a:blip r:embed="rId3"/>
          <a:stretch>
            <a:fillRect/>
          </a:stretch>
        </p:blipFill>
        <p:spPr>
          <a:xfrm>
            <a:off x="305934" y="1891205"/>
            <a:ext cx="6515100" cy="2171700"/>
          </a:xfrm>
          <a:prstGeom prst="rect">
            <a:avLst/>
          </a:prstGeom>
        </p:spPr>
      </p:pic>
    </p:spTree>
    <p:extLst>
      <p:ext uri="{BB962C8B-B14F-4D97-AF65-F5344CB8AC3E}">
        <p14:creationId xmlns:p14="http://schemas.microsoft.com/office/powerpoint/2010/main" val="28919866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66701" y="139700"/>
            <a:ext cx="10131425" cy="1456267"/>
          </a:xfrm>
        </p:spPr>
        <p:txBody>
          <a:bodyPr/>
          <a:lstStyle/>
          <a:p>
            <a:r>
              <a:rPr lang="en-IN" sz="4800" b="1" dirty="0">
                <a:latin typeface="+mn-lt"/>
              </a:rPr>
              <a:t>Abstract</a:t>
            </a:r>
          </a:p>
        </p:txBody>
      </p:sp>
      <p:sp>
        <p:nvSpPr>
          <p:cNvPr id="5" name="Content Placeholder 2"/>
          <p:cNvSpPr>
            <a:spLocks noGrp="1"/>
          </p:cNvSpPr>
          <p:nvPr>
            <p:ph idx="1"/>
          </p:nvPr>
        </p:nvSpPr>
        <p:spPr>
          <a:xfrm>
            <a:off x="266701" y="1341967"/>
            <a:ext cx="11620499" cy="4944533"/>
          </a:xfrm>
        </p:spPr>
        <p:txBody>
          <a:bodyPr>
            <a:normAutofit/>
          </a:bodyPr>
          <a:lstStyle/>
          <a:p>
            <a:pPr algn="just"/>
            <a:r>
              <a:rPr lang="en-IN" sz="2450" dirty="0"/>
              <a:t> Life on Earth is in the throes of a new wave of mass extinction, unlike anything since the demise of the dinosaurs.</a:t>
            </a:r>
          </a:p>
          <a:p>
            <a:pPr algn="just"/>
            <a:r>
              <a:rPr lang="en-IN" sz="2450" dirty="0"/>
              <a:t> In the </a:t>
            </a:r>
            <a:r>
              <a:rPr lang="en-IN" sz="2450" b="1" dirty="0"/>
              <a:t>last 500 years</a:t>
            </a:r>
            <a:r>
              <a:rPr lang="en-IN" sz="2450" dirty="0"/>
              <a:t>, 844 species – like the passenger </a:t>
            </a:r>
            <a:r>
              <a:rPr lang="en-IN" sz="2450" b="1" dirty="0"/>
              <a:t>pigeon</a:t>
            </a:r>
            <a:r>
              <a:rPr lang="en-IN" sz="2450" dirty="0"/>
              <a:t>, </a:t>
            </a:r>
            <a:r>
              <a:rPr lang="en-IN" sz="2450" b="1" dirty="0"/>
              <a:t>auk</a:t>
            </a:r>
            <a:r>
              <a:rPr lang="en-IN" sz="2450" dirty="0"/>
              <a:t>, </a:t>
            </a:r>
            <a:r>
              <a:rPr lang="en-IN" sz="2450" b="1" dirty="0"/>
              <a:t>thylacine</a:t>
            </a:r>
            <a:r>
              <a:rPr lang="en-IN" sz="2450" dirty="0"/>
              <a:t>, and </a:t>
            </a:r>
            <a:r>
              <a:rPr lang="en-IN" sz="2450" b="1" dirty="0"/>
              <a:t>quagga</a:t>
            </a:r>
            <a:r>
              <a:rPr lang="en-IN" sz="2450" dirty="0"/>
              <a:t> – are  known to have </a:t>
            </a:r>
            <a:r>
              <a:rPr lang="en-IN" sz="2450" b="1" dirty="0"/>
              <a:t>died</a:t>
            </a:r>
            <a:r>
              <a:rPr lang="en-IN" sz="2450" dirty="0"/>
              <a:t> out, and up to 16,000 </a:t>
            </a:r>
            <a:r>
              <a:rPr lang="en-IN" sz="2450" b="1" dirty="0"/>
              <a:t>others</a:t>
            </a:r>
            <a:r>
              <a:rPr lang="en-IN" sz="2450" dirty="0"/>
              <a:t> are now known to be </a:t>
            </a:r>
            <a:r>
              <a:rPr lang="en-IN" sz="2450" b="1" dirty="0"/>
              <a:t>threatened</a:t>
            </a:r>
            <a:r>
              <a:rPr lang="en-IN" sz="2450" dirty="0"/>
              <a:t>.  Two thirds of turtles could be gone by the 2025, great apes have recently declined by over 50% in parts of Africa, half of marsupials and one in three amphibians are in jeopardy, and a staggering 40% of Asia’s plants and animals could soon be lost. </a:t>
            </a:r>
          </a:p>
          <a:p>
            <a:pPr algn="just"/>
            <a:r>
              <a:rPr lang="en-IN" sz="2450" dirty="0"/>
              <a:t>Wildlife management systems have become increasingly popular in poaching prevention strategies. Sophisticated, efficient and cost-effective solutions exist yet there is still little evidence to show that poaching is not being effectively controlled. </a:t>
            </a:r>
          </a:p>
          <a:p>
            <a:pPr algn="just"/>
            <a:r>
              <a:rPr lang="en-IN" sz="2450" dirty="0"/>
              <a:t>In this project we will have a web scraping script that will fetch live data from various sources on the web involving animal content and this is then used to feed the deep learning model, which uses this data to predict the illegal sources of animal poaching.</a:t>
            </a:r>
          </a:p>
        </p:txBody>
      </p:sp>
    </p:spTree>
    <p:extLst>
      <p:ext uri="{BB962C8B-B14F-4D97-AF65-F5344CB8AC3E}">
        <p14:creationId xmlns:p14="http://schemas.microsoft.com/office/powerpoint/2010/main" val="3953162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359909" y="351367"/>
            <a:ext cx="4567918" cy="1028700"/>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b="1" dirty="0">
                <a:latin typeface="+mn-lt"/>
              </a:rPr>
              <a:t>Conclusion</a:t>
            </a:r>
          </a:p>
          <a:p>
            <a:pPr algn="ctr"/>
            <a:endParaRPr lang="en-IN" sz="4800" b="1" dirty="0">
              <a:latin typeface="+mn-lt"/>
            </a:endParaRPr>
          </a:p>
        </p:txBody>
      </p:sp>
      <p:sp>
        <p:nvSpPr>
          <p:cNvPr id="3" name="Content Placeholder 2"/>
          <p:cNvSpPr txBox="1">
            <a:spLocks/>
          </p:cNvSpPr>
          <p:nvPr/>
        </p:nvSpPr>
        <p:spPr>
          <a:xfrm>
            <a:off x="194582" y="1185334"/>
            <a:ext cx="11620499" cy="5304366"/>
          </a:xfrm>
          <a:prstGeom prst="rect">
            <a:avLst/>
          </a:prstGeom>
        </p:spPr>
        <p:txBody>
          <a:bodyP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a:r>
              <a:rPr lang="en-IN" sz="2200" dirty="0"/>
              <a:t>Data related to Internet commerce is purely restricted and depends mainly on IFAW and TRAFFIC, these are the two NGO's who are trying to monitor the illegal wildlife trade  and also improved their methods in identifying this illicit trade. </a:t>
            </a:r>
          </a:p>
          <a:p>
            <a:pPr algn="just"/>
            <a:r>
              <a:rPr lang="en-IN" sz="2200" dirty="0"/>
              <a:t>Most of the researchers has tried to identify the type of species which are being trafficked and moreover they tried to identify the geospatial location of the trade which was being carried out by the dark market sellers. </a:t>
            </a:r>
          </a:p>
          <a:p>
            <a:pPr algn="just"/>
            <a:r>
              <a:rPr lang="en-IN" sz="2200" dirty="0"/>
              <a:t>The results which came out of these experiments were satisfactory but some of the results has shown some false positives like for example the word "ivory" is a </a:t>
            </a:r>
            <a:r>
              <a:rPr lang="en-IN" sz="2200" dirty="0" err="1"/>
              <a:t>color</a:t>
            </a:r>
            <a:r>
              <a:rPr lang="en-IN" sz="2200" dirty="0"/>
              <a:t> as well as item so there is ambiguity in identifying these key words.</a:t>
            </a:r>
          </a:p>
          <a:p>
            <a:pPr algn="just"/>
            <a:r>
              <a:rPr lang="en-IN" sz="2400" dirty="0"/>
              <a:t>Finally, the online illegal wildlife trafficking is a crucial and important issue which needs to be considered and there are various challenges associated with it. Moreover the current laws do not provide any protection to the wildlife species. New methods and frameworks are to be developed by researchers and enforcement agencies to stop this illegal trade.</a:t>
            </a:r>
            <a:endParaRPr lang="en-IN" sz="2200" dirty="0"/>
          </a:p>
        </p:txBody>
      </p:sp>
    </p:spTree>
    <p:extLst>
      <p:ext uri="{BB962C8B-B14F-4D97-AF65-F5344CB8AC3E}">
        <p14:creationId xmlns:p14="http://schemas.microsoft.com/office/powerpoint/2010/main" val="21167937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31309" y="249767"/>
            <a:ext cx="4567918" cy="1028700"/>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b="1" dirty="0">
                <a:latin typeface="+mn-lt"/>
              </a:rPr>
              <a:t>Future scope</a:t>
            </a:r>
          </a:p>
          <a:p>
            <a:pPr algn="ctr"/>
            <a:endParaRPr lang="en-IN" sz="4800" b="1" dirty="0">
              <a:latin typeface="+mn-lt"/>
            </a:endParaRPr>
          </a:p>
        </p:txBody>
      </p:sp>
      <p:sp>
        <p:nvSpPr>
          <p:cNvPr id="5" name="Content Placeholder 2"/>
          <p:cNvSpPr txBox="1">
            <a:spLocks/>
          </p:cNvSpPr>
          <p:nvPr/>
        </p:nvSpPr>
        <p:spPr>
          <a:xfrm>
            <a:off x="194582" y="1185334"/>
            <a:ext cx="11620499" cy="5304366"/>
          </a:xfrm>
          <a:prstGeom prst="rect">
            <a:avLst/>
          </a:prstGeom>
        </p:spPr>
        <p:txBody>
          <a:bodyP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a:r>
              <a:rPr lang="en-IN" sz="2400" dirty="0"/>
              <a:t>The </a:t>
            </a:r>
            <a:r>
              <a:rPr lang="en-IN" sz="2400" dirty="0" err="1"/>
              <a:t>Darknet</a:t>
            </a:r>
            <a:r>
              <a:rPr lang="en-IN" sz="2400" dirty="0"/>
              <a:t> is characterised by substantial turnover of marketplaces, many of which last less than a year before being shut down. A key recommendation is to maintain the ongoing capacity to track emerging markets, the geographic locations that they serve, and the range of products on offer. </a:t>
            </a:r>
          </a:p>
          <a:p>
            <a:pPr algn="just"/>
            <a:r>
              <a:rPr lang="en-IN" sz="2400" dirty="0"/>
              <a:t>Whilst many such marketplaces use off-the-shelf auction software, each requires manual effort to automate 'scraping' tools that monitor transactions, requiring ongoing effort.</a:t>
            </a:r>
          </a:p>
          <a:p>
            <a:pPr algn="just"/>
            <a:r>
              <a:rPr lang="en-IN" sz="2400" dirty="0"/>
              <a:t>The </a:t>
            </a:r>
            <a:r>
              <a:rPr lang="en-IN" sz="2400" dirty="0" err="1"/>
              <a:t>Darknet</a:t>
            </a:r>
            <a:r>
              <a:rPr lang="en-IN" sz="2400" dirty="0"/>
              <a:t> has significant potential for the illegal wildlife trade, despite the current low volumes shown in recent studies. </a:t>
            </a:r>
          </a:p>
          <a:p>
            <a:pPr algn="just"/>
            <a:r>
              <a:rPr lang="en-IN" sz="2400" dirty="0"/>
              <a:t>With increasing adoption of technologies such as cryptocurrencies, however, and growing international enforcement efforts to prevent the trade in illegal wildlife products, the </a:t>
            </a:r>
            <a:r>
              <a:rPr lang="en-IN" sz="2400" dirty="0" err="1"/>
              <a:t>Darknet</a:t>
            </a:r>
            <a:r>
              <a:rPr lang="en-IN" sz="2400" dirty="0"/>
              <a:t> is a proven venue for both high- and low-value illicit products.</a:t>
            </a:r>
          </a:p>
          <a:p>
            <a:pPr algn="just"/>
            <a:endParaRPr lang="en-IN" sz="2200" dirty="0"/>
          </a:p>
        </p:txBody>
      </p:sp>
    </p:spTree>
    <p:extLst>
      <p:ext uri="{BB962C8B-B14F-4D97-AF65-F5344CB8AC3E}">
        <p14:creationId xmlns:p14="http://schemas.microsoft.com/office/powerpoint/2010/main" val="15198364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334509" y="122767"/>
            <a:ext cx="4567918" cy="1028700"/>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b="1" dirty="0">
                <a:latin typeface="+mn-lt"/>
              </a:rPr>
              <a:t>references</a:t>
            </a:r>
          </a:p>
          <a:p>
            <a:pPr algn="ctr"/>
            <a:endParaRPr lang="en-IN" sz="4800" b="1" dirty="0">
              <a:latin typeface="+mn-lt"/>
            </a:endParaRPr>
          </a:p>
        </p:txBody>
      </p:sp>
      <p:sp>
        <p:nvSpPr>
          <p:cNvPr id="3" name="Content Placeholder 2"/>
          <p:cNvSpPr txBox="1">
            <a:spLocks/>
          </p:cNvSpPr>
          <p:nvPr/>
        </p:nvSpPr>
        <p:spPr>
          <a:xfrm>
            <a:off x="169182" y="905934"/>
            <a:ext cx="11743418" cy="5952066"/>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dirty="0"/>
              <a:t>[1] Ceballos, G., Ehrlich, P.R., </a:t>
            </a:r>
            <a:r>
              <a:rPr lang="en-US" dirty="0" err="1"/>
              <a:t>Barnosky</a:t>
            </a:r>
            <a:r>
              <a:rPr lang="en-US" dirty="0"/>
              <a:t>, A.D., </a:t>
            </a:r>
            <a:r>
              <a:rPr lang="en-US" dirty="0" err="1"/>
              <a:t>García</a:t>
            </a:r>
            <a:r>
              <a:rPr lang="en-US" dirty="0"/>
              <a:t>, A., Pringle, R.M. and Palmer, T.M. (2015). Accelerated modern human-induced species losses: Entering the sixth mass extinction. Science Advances, 1(5), 1-5.</a:t>
            </a:r>
            <a:endParaRPr lang="en-IN" dirty="0"/>
          </a:p>
          <a:p>
            <a:r>
              <a:rPr lang="en-US" dirty="0"/>
              <a:t>[2] Maxwell, S.L., Fuller, R.A., Brooks, T.M. &amp; Watson, J.E.M. (2016). Biodiversity: The ravage of guns, nets and bulldozers. Nature, 536(6515), 143-145. https://doi.org/10.1038/536143a</a:t>
            </a:r>
            <a:endParaRPr lang="en-IN" dirty="0"/>
          </a:p>
          <a:p>
            <a:r>
              <a:rPr lang="en-US" dirty="0"/>
              <a:t>[3] Van </a:t>
            </a:r>
            <a:r>
              <a:rPr lang="en-US" dirty="0" err="1"/>
              <a:t>Uhm</a:t>
            </a:r>
            <a:r>
              <a:rPr lang="en-US" dirty="0"/>
              <a:t>, D.P. (2018). The social construction of the value of wildlife: A green cultural criminological perspective. </a:t>
            </a:r>
            <a:r>
              <a:rPr lang="en-US" dirty="0" err="1"/>
              <a:t>Theoritical</a:t>
            </a:r>
            <a:r>
              <a:rPr lang="en-US" dirty="0"/>
              <a:t> criminology, 22(3), 384-401.</a:t>
            </a:r>
            <a:endParaRPr lang="en-IN" dirty="0"/>
          </a:p>
          <a:p>
            <a:r>
              <a:rPr lang="en-US" dirty="0"/>
              <a:t>[4] </a:t>
            </a:r>
            <a:r>
              <a:rPr lang="en-US" dirty="0" err="1"/>
              <a:t>Sollund</a:t>
            </a:r>
            <a:r>
              <a:rPr lang="en-US" dirty="0"/>
              <a:t>, R. (2016). Wildlife Trafficking in a Globalized World: An Example of Motivations and Modus Operandi from a Norwegian Case Study. In F. M. </a:t>
            </a:r>
            <a:r>
              <a:rPr lang="en-US" dirty="0" err="1"/>
              <a:t>Angelici</a:t>
            </a:r>
            <a:r>
              <a:rPr lang="en-US" dirty="0"/>
              <a:t> (</a:t>
            </a:r>
            <a:r>
              <a:rPr lang="en-US" dirty="0" err="1"/>
              <a:t>ed</a:t>
            </a:r>
            <a:r>
              <a:rPr lang="en-US" dirty="0"/>
              <a:t>), Problematic Wildlife: A </a:t>
            </a:r>
            <a:r>
              <a:rPr lang="en-US" dirty="0" err="1"/>
              <a:t>crossdisciplinary</a:t>
            </a:r>
            <a:r>
              <a:rPr lang="en-US" dirty="0"/>
              <a:t> Approach. Switzerland: Springer International Publishing.</a:t>
            </a:r>
            <a:endParaRPr lang="en-IN" dirty="0"/>
          </a:p>
          <a:p>
            <a:r>
              <a:rPr lang="en-US" dirty="0"/>
              <a:t>[5] </a:t>
            </a:r>
            <a:r>
              <a:rPr lang="en-US" dirty="0" err="1"/>
              <a:t>Demeau</a:t>
            </a:r>
            <a:r>
              <a:rPr lang="en-US" dirty="0"/>
              <a:t>, E., Vargas, M. &amp; Jeffrey, K. (2019). Wildlife trafficking on the internet: a virtual market similar to drug trafficking? Criminality Magazine , 61 (2): 101-112</a:t>
            </a:r>
            <a:endParaRPr lang="en-IN" dirty="0"/>
          </a:p>
          <a:p>
            <a:r>
              <a:rPr lang="en-US" dirty="0"/>
              <a:t>[6] Yu, X. and Jai, W. (2015). Moving targets: tracking online sales of illegal wildlife products in China. Available at </a:t>
            </a:r>
            <a:r>
              <a:rPr lang="en-US" u="sng" dirty="0">
                <a:hlinkClick r:id="rId2"/>
              </a:rPr>
              <a:t>http://static1.1.sqspcdn.com/static/f/157301/26245505/1432122394320/Chinamonitoring-report.pdf?token=Q8AuzEmc9lBrlrqSNkYIn6E%2FseI%3D</a:t>
            </a:r>
            <a:endParaRPr lang="en-IN" dirty="0"/>
          </a:p>
          <a:p>
            <a:r>
              <a:rPr lang="en-US" dirty="0"/>
              <a:t>[7] Hernandez-Castro, J. and Roberts, D. (2015). Automatic detection of potentially illegal online sales of elephant ivory via data mining. </a:t>
            </a:r>
            <a:r>
              <a:rPr lang="en-US" dirty="0" err="1"/>
              <a:t>PeerJ</a:t>
            </a:r>
            <a:r>
              <a:rPr lang="en-US" dirty="0"/>
              <a:t> Computer Science, 0(0), 1-11.</a:t>
            </a:r>
            <a:endParaRPr lang="en-IN" dirty="0"/>
          </a:p>
          <a:p>
            <a:r>
              <a:rPr lang="en-US" dirty="0"/>
              <a:t>[8] IFAW. (2014a). Wanted Dead or Alive, Exposing Online Wildlife Trade Available at </a:t>
            </a:r>
            <a:r>
              <a:rPr lang="en-US" u="sng" dirty="0">
                <a:hlinkClick r:id="rId3"/>
              </a:rPr>
              <a:t>http://www.ifaw.org/sites/default/files/IFAW-Wanted-Dead-or-Alive-Exposing-Online-WildlifeTrade-2014.pdf</a:t>
            </a:r>
            <a:endParaRPr lang="en-IN" dirty="0"/>
          </a:p>
        </p:txBody>
      </p:sp>
    </p:spTree>
    <p:extLst>
      <p:ext uri="{BB962C8B-B14F-4D97-AF65-F5344CB8AC3E}">
        <p14:creationId xmlns:p14="http://schemas.microsoft.com/office/powerpoint/2010/main" val="620926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3721101" y="2921000"/>
            <a:ext cx="4825999" cy="1536701"/>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6500" b="1" dirty="0">
                <a:latin typeface="+mn-lt"/>
              </a:rPr>
              <a:t>Thank you</a:t>
            </a:r>
          </a:p>
        </p:txBody>
      </p:sp>
    </p:spTree>
    <p:extLst>
      <p:ext uri="{BB962C8B-B14F-4D97-AF65-F5344CB8AC3E}">
        <p14:creationId xmlns:p14="http://schemas.microsoft.com/office/powerpoint/2010/main" val="3068653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79401" y="317500"/>
            <a:ext cx="10131425" cy="1456267"/>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b="1" dirty="0">
                <a:latin typeface="+mn-lt"/>
              </a:rPr>
              <a:t>introduction</a:t>
            </a:r>
          </a:p>
        </p:txBody>
      </p:sp>
      <p:sp>
        <p:nvSpPr>
          <p:cNvPr id="3" name="Content Placeholder 2"/>
          <p:cNvSpPr txBox="1">
            <a:spLocks/>
          </p:cNvSpPr>
          <p:nvPr/>
        </p:nvSpPr>
        <p:spPr>
          <a:xfrm>
            <a:off x="279401" y="1341967"/>
            <a:ext cx="11620499" cy="5147733"/>
          </a:xfrm>
          <a:prstGeom prst="rect">
            <a:avLst/>
          </a:prstGeom>
        </p:spPr>
        <p:txBody>
          <a:bodyPr>
            <a:normAutofit fontScale="85000"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a:r>
              <a:rPr lang="en-IN" sz="2800" dirty="0"/>
              <a:t>The extinction of species has an increased rate which is 100 times above normal. Where 1/4th of bio-diversity is currently endangered including species of mammals and birds which is about 25% and 14%. Some scientists believe that the world is moving towards extinction and others believe it’s really happening. </a:t>
            </a:r>
          </a:p>
          <a:p>
            <a:pPr algn="just"/>
            <a:r>
              <a:rPr lang="en-IN" sz="2800" dirty="0"/>
              <a:t>Wildlife trafficking is one of the activities of extinction, namely agriculture activities, pollution and global climate change due to which various animals are becoming extinct.</a:t>
            </a:r>
          </a:p>
          <a:p>
            <a:pPr algn="just"/>
            <a:r>
              <a:rPr lang="en-IN" sz="2800" dirty="0"/>
              <a:t> According to " The Convention on International trade species of wild Plants and Animals (CITES) " is that it addresses the vital agreement with the wildlife trafficking and also divides the species that are being threatened based on the protection they have  and also provided a framework that needs to be implemented by each party at national level. </a:t>
            </a:r>
          </a:p>
          <a:p>
            <a:pPr algn="just"/>
            <a:r>
              <a:rPr lang="en-IN" sz="2800" dirty="0"/>
              <a:t>Moreover, wildlife trafficking remains prominent and it is considered among all the illegal activities that are profitable behind drugs, human trafficking, counterfeiting and so on. </a:t>
            </a:r>
            <a:endParaRPr lang="en-IN" sz="2450" dirty="0"/>
          </a:p>
        </p:txBody>
      </p:sp>
    </p:spTree>
    <p:extLst>
      <p:ext uri="{BB962C8B-B14F-4D97-AF65-F5344CB8AC3E}">
        <p14:creationId xmlns:p14="http://schemas.microsoft.com/office/powerpoint/2010/main" val="3179718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94582" y="249767"/>
            <a:ext cx="7213599" cy="1028700"/>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b="1" dirty="0">
                <a:latin typeface="+mn-lt"/>
              </a:rPr>
              <a:t>Existing system</a:t>
            </a:r>
          </a:p>
        </p:txBody>
      </p:sp>
      <p:sp>
        <p:nvSpPr>
          <p:cNvPr id="3" name="Content Placeholder 2"/>
          <p:cNvSpPr txBox="1">
            <a:spLocks/>
          </p:cNvSpPr>
          <p:nvPr/>
        </p:nvSpPr>
        <p:spPr>
          <a:xfrm>
            <a:off x="194582" y="1185334"/>
            <a:ext cx="11620499" cy="4284133"/>
          </a:xfrm>
          <a:prstGeom prst="rect">
            <a:avLst/>
          </a:prstGeom>
        </p:spPr>
        <p:txBody>
          <a:bodyP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a:r>
              <a:rPr lang="en-IN" sz="2200" dirty="0"/>
              <a:t>The empirical efficacy of an analytical framework for scraping Dark Web marketplaces of interest, and correlating that data with </a:t>
            </a:r>
            <a:r>
              <a:rPr lang="en-IN" sz="2200" b="1" dirty="0" err="1"/>
              <a:t>Maltego</a:t>
            </a:r>
            <a:r>
              <a:rPr lang="en-IN" sz="2200" dirty="0"/>
              <a:t> and sites on the World Wide Web—a process that is outlined in Figure 1. </a:t>
            </a:r>
          </a:p>
          <a:p>
            <a:pPr algn="just"/>
            <a:r>
              <a:rPr lang="en-IN" sz="2200" dirty="0"/>
              <a:t>Unlike many traditional Websites, there is no worry about violating any terms of service when scraping Dark Web marketplaces, since they are unauthorized. </a:t>
            </a:r>
          </a:p>
          <a:p>
            <a:pPr algn="just"/>
            <a:r>
              <a:rPr lang="en-IN" sz="2200" dirty="0"/>
              <a:t>Furthermore, through research, determination of the Dark Web site that is scraped did not institute any type of throttling—a mechanism sometimes implemented on a Web server to prevent scraping or automated client requests. </a:t>
            </a:r>
          </a:p>
          <a:p>
            <a:pPr algn="just"/>
            <a:r>
              <a:rPr lang="en-IN" sz="2200" dirty="0"/>
              <a:t>Thus, there is no need to integrate any type of time delay into scripts. Since neither traditional Web browsers, nor the Tor browser, can robustly search for Dark Web marketplaces, they initially used specific Websites on the World Wide Web to locate Dark Web marketplaces of interest. </a:t>
            </a:r>
          </a:p>
        </p:txBody>
      </p:sp>
      <p:pic>
        <p:nvPicPr>
          <p:cNvPr id="6" name="Picture 5"/>
          <p:cNvPicPr>
            <a:picLocks noChangeAspect="1"/>
          </p:cNvPicPr>
          <p:nvPr/>
        </p:nvPicPr>
        <p:blipFill>
          <a:blip r:embed="rId2"/>
          <a:stretch>
            <a:fillRect/>
          </a:stretch>
        </p:blipFill>
        <p:spPr>
          <a:xfrm>
            <a:off x="2738664" y="5422900"/>
            <a:ext cx="6532336" cy="1320800"/>
          </a:xfrm>
          <a:prstGeom prst="rect">
            <a:avLst/>
          </a:prstGeom>
        </p:spPr>
      </p:pic>
    </p:spTree>
    <p:extLst>
      <p:ext uri="{BB962C8B-B14F-4D97-AF65-F5344CB8AC3E}">
        <p14:creationId xmlns:p14="http://schemas.microsoft.com/office/powerpoint/2010/main" val="2540062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66701" y="139700"/>
            <a:ext cx="10131425" cy="1456267"/>
          </a:xfrm>
        </p:spPr>
        <p:txBody>
          <a:bodyPr/>
          <a:lstStyle/>
          <a:p>
            <a:r>
              <a:rPr lang="en-IN" sz="4800" b="1" dirty="0">
                <a:latin typeface="+mn-lt"/>
              </a:rPr>
              <a:t>Literature survey</a:t>
            </a:r>
          </a:p>
        </p:txBody>
      </p:sp>
      <p:graphicFrame>
        <p:nvGraphicFramePr>
          <p:cNvPr id="9" name="Table 8"/>
          <p:cNvGraphicFramePr>
            <a:graphicFrameLocks noGrp="1"/>
          </p:cNvGraphicFramePr>
          <p:nvPr>
            <p:extLst>
              <p:ext uri="{D42A27DB-BD31-4B8C-83A1-F6EECF244321}">
                <p14:modId xmlns:p14="http://schemas.microsoft.com/office/powerpoint/2010/main" val="1484577438"/>
              </p:ext>
            </p:extLst>
          </p:nvPr>
        </p:nvGraphicFramePr>
        <p:xfrm>
          <a:off x="266701" y="1312334"/>
          <a:ext cx="11315700" cy="4980343"/>
        </p:xfrm>
        <a:graphic>
          <a:graphicData uri="http://schemas.openxmlformats.org/drawingml/2006/table">
            <a:tbl>
              <a:tblPr firstRow="1" firstCol="1" bandRow="1">
                <a:tableStyleId>{5C22544A-7EE6-4342-B048-85BDC9FD1C3A}</a:tableStyleId>
              </a:tblPr>
              <a:tblGrid>
                <a:gridCol w="728552">
                  <a:extLst>
                    <a:ext uri="{9D8B030D-6E8A-4147-A177-3AD203B41FA5}">
                      <a16:colId xmlns:a16="http://schemas.microsoft.com/office/drawing/2014/main" val="20000"/>
                    </a:ext>
                  </a:extLst>
                </a:gridCol>
                <a:gridCol w="2459871">
                  <a:extLst>
                    <a:ext uri="{9D8B030D-6E8A-4147-A177-3AD203B41FA5}">
                      <a16:colId xmlns:a16="http://schemas.microsoft.com/office/drawing/2014/main" val="20001"/>
                    </a:ext>
                  </a:extLst>
                </a:gridCol>
                <a:gridCol w="2331216">
                  <a:extLst>
                    <a:ext uri="{9D8B030D-6E8A-4147-A177-3AD203B41FA5}">
                      <a16:colId xmlns:a16="http://schemas.microsoft.com/office/drawing/2014/main" val="20002"/>
                    </a:ext>
                  </a:extLst>
                </a:gridCol>
                <a:gridCol w="2051118">
                  <a:extLst>
                    <a:ext uri="{9D8B030D-6E8A-4147-A177-3AD203B41FA5}">
                      <a16:colId xmlns:a16="http://schemas.microsoft.com/office/drawing/2014/main" val="20003"/>
                    </a:ext>
                  </a:extLst>
                </a:gridCol>
                <a:gridCol w="1876147">
                  <a:extLst>
                    <a:ext uri="{9D8B030D-6E8A-4147-A177-3AD203B41FA5}">
                      <a16:colId xmlns:a16="http://schemas.microsoft.com/office/drawing/2014/main" val="20004"/>
                    </a:ext>
                  </a:extLst>
                </a:gridCol>
                <a:gridCol w="1041732">
                  <a:extLst>
                    <a:ext uri="{9D8B030D-6E8A-4147-A177-3AD203B41FA5}">
                      <a16:colId xmlns:a16="http://schemas.microsoft.com/office/drawing/2014/main" val="20005"/>
                    </a:ext>
                  </a:extLst>
                </a:gridCol>
                <a:gridCol w="827064">
                  <a:extLst>
                    <a:ext uri="{9D8B030D-6E8A-4147-A177-3AD203B41FA5}">
                      <a16:colId xmlns:a16="http://schemas.microsoft.com/office/drawing/2014/main" val="20006"/>
                    </a:ext>
                  </a:extLst>
                </a:gridCol>
              </a:tblGrid>
              <a:tr h="313515">
                <a:tc>
                  <a:txBody>
                    <a:bodyPr/>
                    <a:lstStyle/>
                    <a:p>
                      <a:pPr algn="ctr">
                        <a:lnSpc>
                          <a:spcPct val="107000"/>
                        </a:lnSpc>
                        <a:spcAft>
                          <a:spcPts val="0"/>
                        </a:spcAft>
                      </a:pPr>
                      <a:r>
                        <a:rPr lang="en-IN" sz="1300" dirty="0" err="1">
                          <a:effectLst/>
                        </a:rPr>
                        <a:t>Sno</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Title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Authors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Techniques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dirty="0">
                          <a:effectLst/>
                        </a:rPr>
                        <a:t>Drawbacks</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Journal</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Year</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extLst>
                  <a:ext uri="{0D108BD9-81ED-4DB2-BD59-A6C34878D82A}">
                    <a16:rowId xmlns:a16="http://schemas.microsoft.com/office/drawing/2014/main" val="10000"/>
                  </a:ext>
                </a:extLst>
              </a:tr>
              <a:tr h="751536">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1</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Darknet Usage in the Illegal Wildlife Trade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Joss Wright</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DarkNet – AlphaBay,</a:t>
                      </a:r>
                    </a:p>
                    <a:p>
                      <a:pPr algn="ctr">
                        <a:lnSpc>
                          <a:spcPct val="107000"/>
                        </a:lnSpc>
                        <a:spcAft>
                          <a:spcPts val="0"/>
                        </a:spcAft>
                      </a:pPr>
                      <a:r>
                        <a:rPr lang="en-IN" sz="1300">
                          <a:effectLst/>
                        </a:rPr>
                        <a:t>Web crawling usage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Doesn’t have a proper monitoring on Darknet</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Soc</a:t>
                      </a:r>
                    </a:p>
                    <a:p>
                      <a:pPr algn="ctr">
                        <a:lnSpc>
                          <a:spcPct val="107000"/>
                        </a:lnSpc>
                        <a:spcAft>
                          <a:spcPts val="0"/>
                        </a:spcAft>
                      </a:pPr>
                      <a:r>
                        <a:rPr lang="en-IN" sz="1300">
                          <a:effectLst/>
                        </a:rPr>
                        <a:t>ArXiv</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2019</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extLst>
                  <a:ext uri="{0D108BD9-81ED-4DB2-BD59-A6C34878D82A}">
                    <a16:rowId xmlns:a16="http://schemas.microsoft.com/office/drawing/2014/main" val="10001"/>
                  </a:ext>
                </a:extLst>
              </a:tr>
              <a:tr h="634347">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In Search Of Cyber-Enabled Disruption</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Simone Haysom</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Insights from Digital Dangers in Internet</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Only dangers of Darknet are discussed</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Global Inintiative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2019</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extLst>
                  <a:ext uri="{0D108BD9-81ED-4DB2-BD59-A6C34878D82A}">
                    <a16:rowId xmlns:a16="http://schemas.microsoft.com/office/drawing/2014/main" val="10002"/>
                  </a:ext>
                </a:extLst>
              </a:tr>
              <a:tr h="802644">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3</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Wildlife traffic over the internet: a market compared to virtual drug trafficking?</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err="1">
                          <a:effectLst/>
                        </a:rPr>
                        <a:t>Elodie</a:t>
                      </a:r>
                      <a:r>
                        <a:rPr lang="en-IN" sz="1300" dirty="0">
                          <a:effectLst/>
                        </a:rPr>
                        <a:t> </a:t>
                      </a:r>
                      <a:r>
                        <a:rPr lang="en-IN" sz="1300" dirty="0" err="1">
                          <a:effectLst/>
                        </a:rPr>
                        <a:t>Demeau</a:t>
                      </a:r>
                      <a:r>
                        <a:rPr lang="en-IN" sz="1300" dirty="0">
                          <a:effectLst/>
                        </a:rPr>
                        <a:t>, Miguel Eduardo Vargas-Monroy, </a:t>
                      </a:r>
                      <a:r>
                        <a:rPr lang="en-IN" sz="1300" dirty="0" err="1">
                          <a:effectLst/>
                        </a:rPr>
                        <a:t>Karolan</a:t>
                      </a:r>
                      <a:r>
                        <a:rPr lang="en-IN" sz="1300" dirty="0">
                          <a:effectLst/>
                        </a:rPr>
                        <a:t> Jeffrey   </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Comparison of Wildlife illegal Trade and Green criminology on Wildlife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Only 25% of the Darknet Markets are being seen</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Sci-Elo</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2019</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extLst>
                  <a:ext uri="{0D108BD9-81ED-4DB2-BD59-A6C34878D82A}">
                    <a16:rowId xmlns:a16="http://schemas.microsoft.com/office/drawing/2014/main" val="10003"/>
                  </a:ext>
                </a:extLst>
              </a:tr>
              <a:tr h="939420">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4</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A framework for investigating illegal wildlife trade on social media with Machine learning</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Enrico Di Minin, Christoph Fink , Tuomo Hiippala and Henrikki Tenkanen</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Investigating Wildlife trade using ML Algorithms on Social Media</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Large Datasets and various API’s are to be utilised</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Conservation Biology</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2019</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extLst>
                  <a:ext uri="{0D108BD9-81ED-4DB2-BD59-A6C34878D82A}">
                    <a16:rowId xmlns:a16="http://schemas.microsoft.com/office/drawing/2014/main" val="10004"/>
                  </a:ext>
                </a:extLst>
              </a:tr>
              <a:tr h="1503071">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5</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Use of Machine Learning to Detect Wildlife Product Promotion and Sales on Twitter</a:t>
                      </a:r>
                    </a:p>
                    <a:p>
                      <a:pPr algn="ctr">
                        <a:lnSpc>
                          <a:spcPct val="107000"/>
                        </a:lnSpc>
                        <a:spcAft>
                          <a:spcPts val="0"/>
                        </a:spcAft>
                      </a:pPr>
                      <a:r>
                        <a:rPr lang="en-IN" sz="1300">
                          <a:effectLst/>
                        </a:rPr>
                        <a:t> </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Qing Xu, Jiawei Li Mingxiang Cai and Tim K. Mackey</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(1) Manual search; (2) Data collection; (3) Data processing; and (4) Data analysis.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Limited to English language tweets and the no of known code words for illegal wildlife products are limited.</a:t>
                      </a:r>
                    </a:p>
                    <a:p>
                      <a:pPr algn="ctr">
                        <a:lnSpc>
                          <a:spcPct val="107000"/>
                        </a:lnSpc>
                        <a:spcAft>
                          <a:spcPts val="0"/>
                        </a:spcAft>
                      </a:pPr>
                      <a:r>
                        <a:rPr lang="en-IN" sz="1300">
                          <a:effectLst/>
                        </a:rPr>
                        <a:t> </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Frontiers in Big Data</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2019</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4870" marR="44870" marT="0" marB="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88153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09025465"/>
              </p:ext>
            </p:extLst>
          </p:nvPr>
        </p:nvGraphicFramePr>
        <p:xfrm>
          <a:off x="381000" y="330200"/>
          <a:ext cx="11049000" cy="6038093"/>
        </p:xfrm>
        <a:graphic>
          <a:graphicData uri="http://schemas.openxmlformats.org/drawingml/2006/table">
            <a:tbl>
              <a:tblPr firstRow="1" firstCol="1" bandRow="1">
                <a:tableStyleId>{5C22544A-7EE6-4342-B048-85BDC9FD1C3A}</a:tableStyleId>
              </a:tblPr>
              <a:tblGrid>
                <a:gridCol w="708259">
                  <a:extLst>
                    <a:ext uri="{9D8B030D-6E8A-4147-A177-3AD203B41FA5}">
                      <a16:colId xmlns:a16="http://schemas.microsoft.com/office/drawing/2014/main" val="20000"/>
                    </a:ext>
                  </a:extLst>
                </a:gridCol>
                <a:gridCol w="2387870">
                  <a:extLst>
                    <a:ext uri="{9D8B030D-6E8A-4147-A177-3AD203B41FA5}">
                      <a16:colId xmlns:a16="http://schemas.microsoft.com/office/drawing/2014/main" val="20001"/>
                    </a:ext>
                  </a:extLst>
                </a:gridCol>
                <a:gridCol w="2261701">
                  <a:extLst>
                    <a:ext uri="{9D8B030D-6E8A-4147-A177-3AD203B41FA5}">
                      <a16:colId xmlns:a16="http://schemas.microsoft.com/office/drawing/2014/main" val="20002"/>
                    </a:ext>
                  </a:extLst>
                </a:gridCol>
                <a:gridCol w="2023703">
                  <a:extLst>
                    <a:ext uri="{9D8B030D-6E8A-4147-A177-3AD203B41FA5}">
                      <a16:colId xmlns:a16="http://schemas.microsoft.com/office/drawing/2014/main" val="20003"/>
                    </a:ext>
                  </a:extLst>
                </a:gridCol>
                <a:gridCol w="1822981">
                  <a:extLst>
                    <a:ext uri="{9D8B030D-6E8A-4147-A177-3AD203B41FA5}">
                      <a16:colId xmlns:a16="http://schemas.microsoft.com/office/drawing/2014/main" val="20004"/>
                    </a:ext>
                  </a:extLst>
                </a:gridCol>
                <a:gridCol w="1035149">
                  <a:extLst>
                    <a:ext uri="{9D8B030D-6E8A-4147-A177-3AD203B41FA5}">
                      <a16:colId xmlns:a16="http://schemas.microsoft.com/office/drawing/2014/main" val="20005"/>
                    </a:ext>
                  </a:extLst>
                </a:gridCol>
                <a:gridCol w="809337">
                  <a:extLst>
                    <a:ext uri="{9D8B030D-6E8A-4147-A177-3AD203B41FA5}">
                      <a16:colId xmlns:a16="http://schemas.microsoft.com/office/drawing/2014/main" val="20006"/>
                    </a:ext>
                  </a:extLst>
                </a:gridCol>
              </a:tblGrid>
              <a:tr h="492996">
                <a:tc>
                  <a:txBody>
                    <a:bodyPr/>
                    <a:lstStyle/>
                    <a:p>
                      <a:pPr algn="ctr">
                        <a:lnSpc>
                          <a:spcPct val="107000"/>
                        </a:lnSpc>
                        <a:spcAft>
                          <a:spcPts val="0"/>
                        </a:spcAft>
                      </a:pPr>
                      <a:r>
                        <a:rPr lang="en-IN" sz="1300" dirty="0" err="1">
                          <a:effectLst/>
                        </a:rPr>
                        <a:t>Sno</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Title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Authors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Techniques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Drawbacks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Journal</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Year</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extLst>
                  <a:ext uri="{0D108BD9-81ED-4DB2-BD59-A6C34878D82A}">
                    <a16:rowId xmlns:a16="http://schemas.microsoft.com/office/drawing/2014/main" val="10000"/>
                  </a:ext>
                </a:extLst>
              </a:tr>
              <a:tr h="1384805">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6</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Stay Ahead of Poachers: Illegal Wildlife Poaching Prediction and Patrol Planning Under Uncertainty with Field Test Evaluations</a:t>
                      </a:r>
                    </a:p>
                    <a:p>
                      <a:pPr algn="ctr">
                        <a:lnSpc>
                          <a:spcPct val="107000"/>
                        </a:lnSpc>
                        <a:spcAft>
                          <a:spcPts val="0"/>
                        </a:spcAft>
                      </a:pPr>
                      <a:r>
                        <a:rPr lang="en-IN" sz="1300" dirty="0">
                          <a:effectLst/>
                        </a:rPr>
                        <a:t> </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Lily Xu , </a:t>
                      </a:r>
                      <a:r>
                        <a:rPr lang="en-IN" sz="1300" dirty="0" err="1">
                          <a:effectLst/>
                        </a:rPr>
                        <a:t>Shahrzad</a:t>
                      </a:r>
                      <a:r>
                        <a:rPr lang="en-IN" sz="1300" dirty="0">
                          <a:effectLst/>
                        </a:rPr>
                        <a:t> </a:t>
                      </a:r>
                      <a:r>
                        <a:rPr lang="en-IN" sz="1300" dirty="0" err="1">
                          <a:effectLst/>
                        </a:rPr>
                        <a:t>Gholami</a:t>
                      </a:r>
                      <a:r>
                        <a:rPr lang="en-IN" sz="1300" dirty="0">
                          <a:effectLst/>
                        </a:rPr>
                        <a:t> Sara Mc </a:t>
                      </a:r>
                      <a:r>
                        <a:rPr lang="en-IN" sz="1300" dirty="0" err="1">
                          <a:effectLst/>
                        </a:rPr>
                        <a:t>Carthy</a:t>
                      </a:r>
                      <a:r>
                        <a:rPr lang="en-IN" sz="1300" dirty="0">
                          <a:effectLst/>
                        </a:rPr>
                        <a:t> , </a:t>
                      </a:r>
                      <a:r>
                        <a:rPr lang="en-IN" sz="1300" dirty="0" err="1">
                          <a:effectLst/>
                        </a:rPr>
                        <a:t>Bistra</a:t>
                      </a:r>
                      <a:r>
                        <a:rPr lang="en-IN" sz="1300" dirty="0">
                          <a:effectLst/>
                        </a:rPr>
                        <a:t> </a:t>
                      </a:r>
                      <a:r>
                        <a:rPr lang="en-IN" sz="1300" dirty="0" err="1">
                          <a:effectLst/>
                        </a:rPr>
                        <a:t>Dilkina</a:t>
                      </a:r>
                      <a:r>
                        <a:rPr lang="en-IN" sz="1300" dirty="0">
                          <a:effectLst/>
                        </a:rPr>
                        <a:t> , Andrew </a:t>
                      </a:r>
                      <a:r>
                        <a:rPr lang="en-IN" sz="1300" dirty="0" err="1">
                          <a:effectLst/>
                        </a:rPr>
                        <a:t>Plumptre</a:t>
                      </a:r>
                      <a:r>
                        <a:rPr lang="en-IN" sz="1300" dirty="0">
                          <a:effectLst/>
                        </a:rPr>
                        <a:t>, Milind </a:t>
                      </a:r>
                      <a:r>
                        <a:rPr lang="en-IN" sz="1300" dirty="0" err="1">
                          <a:effectLst/>
                        </a:rPr>
                        <a:t>Tambe</a:t>
                      </a:r>
                      <a:r>
                        <a:rPr lang="en-IN" sz="1300" dirty="0">
                          <a:effectLst/>
                        </a:rPr>
                        <a:t>, </a:t>
                      </a:r>
                      <a:r>
                        <a:rPr lang="en-IN" sz="1300" dirty="0" err="1">
                          <a:effectLst/>
                        </a:rPr>
                        <a:t>Rohit</a:t>
                      </a:r>
                      <a:r>
                        <a:rPr lang="en-IN" sz="1300" dirty="0">
                          <a:effectLst/>
                        </a:rPr>
                        <a:t> Singh, Mustapha </a:t>
                      </a:r>
                      <a:r>
                        <a:rPr lang="en-IN" sz="1300" dirty="0" err="1">
                          <a:effectLst/>
                        </a:rPr>
                        <a:t>Nsubuga</a:t>
                      </a:r>
                      <a:r>
                        <a:rPr lang="en-IN" sz="1300" dirty="0">
                          <a:effectLst/>
                        </a:rPr>
                        <a:t>, Joshua </a:t>
                      </a:r>
                      <a:r>
                        <a:rPr lang="en-IN" sz="1300" dirty="0" err="1">
                          <a:effectLst/>
                        </a:rPr>
                        <a:t>Mabonga</a:t>
                      </a:r>
                      <a:r>
                        <a:rPr lang="en-IN" sz="1300" dirty="0">
                          <a:effectLst/>
                        </a:rPr>
                        <a:t>,</a:t>
                      </a:r>
                    </a:p>
                    <a:p>
                      <a:pPr algn="ctr">
                        <a:lnSpc>
                          <a:spcPct val="107000"/>
                        </a:lnSpc>
                        <a:spcAft>
                          <a:spcPts val="0"/>
                        </a:spcAft>
                      </a:pPr>
                      <a:r>
                        <a:rPr lang="en-IN" sz="1300" dirty="0">
                          <a:effectLst/>
                        </a:rPr>
                        <a:t> </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PAWS (Pets are Wonderful Support) using Game Theory and Machine Learning, GSG’s (Green Security Games)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GPS Trackers and Landscape of wild life area can be deflected in a terrain conditions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arXiv</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2019</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extLst>
                  <a:ext uri="{0D108BD9-81ED-4DB2-BD59-A6C34878D82A}">
                    <a16:rowId xmlns:a16="http://schemas.microsoft.com/office/drawing/2014/main" val="10001"/>
                  </a:ext>
                </a:extLst>
              </a:tr>
              <a:tr h="1071732">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7</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The role of the anthropogenic </a:t>
                      </a:r>
                      <a:r>
                        <a:rPr lang="en-IN" sz="1300" dirty="0" err="1">
                          <a:effectLst/>
                        </a:rPr>
                        <a:t>Allee</a:t>
                      </a:r>
                      <a:r>
                        <a:rPr lang="en-IN" sz="1300" dirty="0">
                          <a:effectLst/>
                        </a:rPr>
                        <a:t> effect in the exotic pet trade on Facebook in Thailand</a:t>
                      </a:r>
                    </a:p>
                    <a:p>
                      <a:pPr algn="ctr">
                        <a:lnSpc>
                          <a:spcPct val="107000"/>
                        </a:lnSpc>
                        <a:spcAft>
                          <a:spcPts val="0"/>
                        </a:spcAft>
                      </a:pPr>
                      <a:r>
                        <a:rPr lang="en-IN" sz="1300" dirty="0">
                          <a:effectLst/>
                        </a:rPr>
                        <a:t> </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Penthai Siriwata, K.A.I. Nekarisb ,Vincent Nijmana</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Generalised linear models to explain price dynamics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Photo limitations in Facebook and requires high samples of data</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ELSEVIER</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2019</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extLst>
                  <a:ext uri="{0D108BD9-81ED-4DB2-BD59-A6C34878D82A}">
                    <a16:rowId xmlns:a16="http://schemas.microsoft.com/office/drawing/2014/main" val="10002"/>
                  </a:ext>
                </a:extLst>
              </a:tr>
              <a:tr h="993788">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8</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Illegal wildlife trade – surveying open animal markets and online platforms to understand the poaching of wild cats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Vincent Nijman, Thais </a:t>
                      </a:r>
                      <a:r>
                        <a:rPr lang="en-IN" sz="1300" dirty="0" err="1">
                          <a:effectLst/>
                        </a:rPr>
                        <a:t>Morcatty</a:t>
                      </a:r>
                      <a:r>
                        <a:rPr lang="en-IN" sz="1300" dirty="0">
                          <a:effectLst/>
                        </a:rPr>
                        <a:t>, </a:t>
                      </a:r>
                      <a:r>
                        <a:rPr lang="en-IN" sz="1300" dirty="0" err="1">
                          <a:effectLst/>
                        </a:rPr>
                        <a:t>Jaima</a:t>
                      </a:r>
                      <a:r>
                        <a:rPr lang="en-IN" sz="1300" dirty="0">
                          <a:effectLst/>
                        </a:rPr>
                        <a:t> H. Smith, </a:t>
                      </a:r>
                      <a:r>
                        <a:rPr lang="en-IN" sz="1300" dirty="0" err="1">
                          <a:effectLst/>
                        </a:rPr>
                        <a:t>Sadek</a:t>
                      </a:r>
                      <a:r>
                        <a:rPr lang="en-IN" sz="1300" dirty="0">
                          <a:effectLst/>
                        </a:rPr>
                        <a:t> </a:t>
                      </a:r>
                      <a:r>
                        <a:rPr lang="en-IN" sz="1300" dirty="0" err="1">
                          <a:effectLst/>
                        </a:rPr>
                        <a:t>Atoussi</a:t>
                      </a:r>
                      <a:r>
                        <a:rPr lang="en-IN" sz="1300" dirty="0">
                          <a:effectLst/>
                        </a:rPr>
                        <a:t>, Chris R. Shepherd</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Monitoring of Wildlife Trade across the world</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Limited to Survey</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Taylor &amp; Francis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2019</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extLst>
                  <a:ext uri="{0D108BD9-81ED-4DB2-BD59-A6C34878D82A}">
                    <a16:rowId xmlns:a16="http://schemas.microsoft.com/office/drawing/2014/main" val="10003"/>
                  </a:ext>
                </a:extLst>
              </a:tr>
              <a:tr h="954817">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9</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A Framework for More Effective Dark Web Marketplace Investigations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Darren R. Hayes, Francesco </a:t>
                      </a:r>
                      <a:r>
                        <a:rPr lang="en-IN" sz="1300" dirty="0" err="1">
                          <a:effectLst/>
                        </a:rPr>
                        <a:t>Cappa</a:t>
                      </a:r>
                      <a:r>
                        <a:rPr lang="en-IN" sz="1300" dirty="0">
                          <a:effectLst/>
                        </a:rPr>
                        <a:t> and </a:t>
                      </a:r>
                      <a:r>
                        <a:rPr lang="en-IN" sz="1300" dirty="0" err="1">
                          <a:effectLst/>
                        </a:rPr>
                        <a:t>and</a:t>
                      </a:r>
                      <a:r>
                        <a:rPr lang="en-IN" sz="1300" dirty="0">
                          <a:effectLst/>
                        </a:rPr>
                        <a:t> James </a:t>
                      </a:r>
                      <a:r>
                        <a:rPr lang="en-IN" sz="1300" dirty="0" err="1">
                          <a:effectLst/>
                        </a:rPr>
                        <a:t>Cardon</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Framework is developed in order to investigate on Darknet Markets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Forensic Software is utilised and takes time to pinpoint markets </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MDPI</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2018</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extLst>
                  <a:ext uri="{0D108BD9-81ED-4DB2-BD59-A6C34878D82A}">
                    <a16:rowId xmlns:a16="http://schemas.microsoft.com/office/drawing/2014/main" val="10004"/>
                  </a:ext>
                </a:extLst>
              </a:tr>
              <a:tr h="1032761">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10</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Assessing consumer trends and illegal activity by monitoring the online wildlife trade</a:t>
                      </a:r>
                    </a:p>
                    <a:p>
                      <a:pPr algn="ctr">
                        <a:lnSpc>
                          <a:spcPct val="107000"/>
                        </a:lnSpc>
                        <a:spcAft>
                          <a:spcPts val="0"/>
                        </a:spcAft>
                      </a:pPr>
                      <a:r>
                        <a:rPr lang="en-IN" sz="1300" dirty="0">
                          <a:effectLst/>
                        </a:rPr>
                        <a:t> </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Yik-Hei Sunga, Jonathan J. Fongc</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Comparison of import data and CITE based database models are developed</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Large surveys and Demand for Morphology is required</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ELSEVIER</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2018</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37448" marR="37448" marT="0" marB="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843176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119538531"/>
              </p:ext>
            </p:extLst>
          </p:nvPr>
        </p:nvGraphicFramePr>
        <p:xfrm>
          <a:off x="317500" y="444500"/>
          <a:ext cx="11163301" cy="5841999"/>
        </p:xfrm>
        <a:graphic>
          <a:graphicData uri="http://schemas.openxmlformats.org/drawingml/2006/table">
            <a:tbl>
              <a:tblPr firstRow="1" firstCol="1" bandRow="1">
                <a:tableStyleId>{5C22544A-7EE6-4342-B048-85BDC9FD1C3A}</a:tableStyleId>
              </a:tblPr>
              <a:tblGrid>
                <a:gridCol w="716087">
                  <a:extLst>
                    <a:ext uri="{9D8B030D-6E8A-4147-A177-3AD203B41FA5}">
                      <a16:colId xmlns:a16="http://schemas.microsoft.com/office/drawing/2014/main" val="20000"/>
                    </a:ext>
                  </a:extLst>
                </a:gridCol>
                <a:gridCol w="2763187">
                  <a:extLst>
                    <a:ext uri="{9D8B030D-6E8A-4147-A177-3AD203B41FA5}">
                      <a16:colId xmlns:a16="http://schemas.microsoft.com/office/drawing/2014/main" val="20001"/>
                    </a:ext>
                  </a:extLst>
                </a:gridCol>
                <a:gridCol w="2662747">
                  <a:extLst>
                    <a:ext uri="{9D8B030D-6E8A-4147-A177-3AD203B41FA5}">
                      <a16:colId xmlns:a16="http://schemas.microsoft.com/office/drawing/2014/main" val="20002"/>
                    </a:ext>
                  </a:extLst>
                </a:gridCol>
                <a:gridCol w="1636668">
                  <a:extLst>
                    <a:ext uri="{9D8B030D-6E8A-4147-A177-3AD203B41FA5}">
                      <a16:colId xmlns:a16="http://schemas.microsoft.com/office/drawing/2014/main" val="20003"/>
                    </a:ext>
                  </a:extLst>
                </a:gridCol>
                <a:gridCol w="1536950">
                  <a:extLst>
                    <a:ext uri="{9D8B030D-6E8A-4147-A177-3AD203B41FA5}">
                      <a16:colId xmlns:a16="http://schemas.microsoft.com/office/drawing/2014/main" val="20004"/>
                    </a:ext>
                  </a:extLst>
                </a:gridCol>
                <a:gridCol w="1023910">
                  <a:extLst>
                    <a:ext uri="{9D8B030D-6E8A-4147-A177-3AD203B41FA5}">
                      <a16:colId xmlns:a16="http://schemas.microsoft.com/office/drawing/2014/main" val="20005"/>
                    </a:ext>
                  </a:extLst>
                </a:gridCol>
                <a:gridCol w="823752">
                  <a:extLst>
                    <a:ext uri="{9D8B030D-6E8A-4147-A177-3AD203B41FA5}">
                      <a16:colId xmlns:a16="http://schemas.microsoft.com/office/drawing/2014/main" val="20006"/>
                    </a:ext>
                  </a:extLst>
                </a:gridCol>
              </a:tblGrid>
              <a:tr h="382835">
                <a:tc>
                  <a:txBody>
                    <a:bodyPr/>
                    <a:lstStyle/>
                    <a:p>
                      <a:pPr algn="ctr">
                        <a:lnSpc>
                          <a:spcPct val="107000"/>
                        </a:lnSpc>
                        <a:spcAft>
                          <a:spcPts val="0"/>
                        </a:spcAft>
                      </a:pPr>
                      <a:r>
                        <a:rPr lang="en-IN" sz="1300" dirty="0" err="1">
                          <a:effectLst/>
                        </a:rPr>
                        <a:t>Sno</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Title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Authors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Techniques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Drawbacks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Journal</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Year</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extLst>
                  <a:ext uri="{0D108BD9-81ED-4DB2-BD59-A6C34878D82A}">
                    <a16:rowId xmlns:a16="http://schemas.microsoft.com/office/drawing/2014/main" val="10000"/>
                  </a:ext>
                </a:extLst>
              </a:tr>
              <a:tr h="962931">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11</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Survey: Wildlife Trade and Related Criminal Activities Over the Internet</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Abdul Razaque, Du Kejun, Zhu Xueqi, Li Wanyue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Survey on illegal wildlife trade on Internet</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Only given Insights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IEEE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2018</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extLst>
                  <a:ext uri="{0D108BD9-81ED-4DB2-BD59-A6C34878D82A}">
                    <a16:rowId xmlns:a16="http://schemas.microsoft.com/office/drawing/2014/main" val="10001"/>
                  </a:ext>
                </a:extLst>
              </a:tr>
              <a:tr h="1392460">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12</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Exploring the international trade in African snakes not listed on CITES: highlighting the role of the internet and social media</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err="1">
                          <a:effectLst/>
                        </a:rPr>
                        <a:t>Timm</a:t>
                      </a:r>
                      <a:r>
                        <a:rPr lang="en-IN" sz="1300" dirty="0">
                          <a:effectLst/>
                        </a:rPr>
                        <a:t> </a:t>
                      </a:r>
                      <a:r>
                        <a:rPr lang="en-IN" sz="1300" dirty="0" err="1">
                          <a:effectLst/>
                        </a:rPr>
                        <a:t>Juul</a:t>
                      </a:r>
                      <a:r>
                        <a:rPr lang="en-IN" sz="1300" dirty="0">
                          <a:effectLst/>
                        </a:rPr>
                        <a:t> Jensen, Mark </a:t>
                      </a:r>
                      <a:r>
                        <a:rPr lang="en-IN" sz="1300" dirty="0" err="1">
                          <a:effectLst/>
                        </a:rPr>
                        <a:t>Auliya</a:t>
                      </a:r>
                      <a:r>
                        <a:rPr lang="en-IN" sz="1300" dirty="0">
                          <a:effectLst/>
                        </a:rPr>
                        <a:t>, Neil David Burgess, Patrick </a:t>
                      </a:r>
                      <a:r>
                        <a:rPr lang="en-IN" sz="1300" dirty="0" err="1">
                          <a:effectLst/>
                        </a:rPr>
                        <a:t>Welby</a:t>
                      </a:r>
                      <a:r>
                        <a:rPr lang="en-IN" sz="1300" dirty="0">
                          <a:effectLst/>
                        </a:rPr>
                        <a:t> </a:t>
                      </a:r>
                      <a:r>
                        <a:rPr lang="en-IN" sz="1300" dirty="0" err="1">
                          <a:effectLst/>
                        </a:rPr>
                        <a:t>Aust</a:t>
                      </a:r>
                      <a:r>
                        <a:rPr lang="en-IN" sz="1300" dirty="0">
                          <a:effectLst/>
                        </a:rPr>
                        <a:t>, </a:t>
                      </a:r>
                      <a:r>
                        <a:rPr lang="en-IN" sz="1300" dirty="0" err="1">
                          <a:effectLst/>
                        </a:rPr>
                        <a:t>Cino</a:t>
                      </a:r>
                      <a:r>
                        <a:rPr lang="en-IN" sz="1300" dirty="0">
                          <a:effectLst/>
                        </a:rPr>
                        <a:t> </a:t>
                      </a:r>
                      <a:r>
                        <a:rPr lang="en-IN" sz="1300" dirty="0" err="1">
                          <a:effectLst/>
                        </a:rPr>
                        <a:t>Pertoldi</a:t>
                      </a:r>
                      <a:r>
                        <a:rPr lang="en-IN" sz="1300" dirty="0">
                          <a:effectLst/>
                        </a:rPr>
                        <a:t>, Julie Strand</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Identification of Reptile species using CITE appendices online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Reptile species data is humongous and results are to be found</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Springer</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2018</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extLst>
                  <a:ext uri="{0D108BD9-81ED-4DB2-BD59-A6C34878D82A}">
                    <a16:rowId xmlns:a16="http://schemas.microsoft.com/office/drawing/2014/main" val="10002"/>
                  </a:ext>
                </a:extLst>
              </a:tr>
              <a:tr h="980114">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13</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Criminal motivation on the dark web: A categorisation model for law enforcement</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Janis Dalins, Campbell Wilson, Mark Carman </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Categorization model on TOR URL’s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No Setbacks mentioned</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Elsevier</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2018</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extLst>
                  <a:ext uri="{0D108BD9-81ED-4DB2-BD59-A6C34878D82A}">
                    <a16:rowId xmlns:a16="http://schemas.microsoft.com/office/drawing/2014/main" val="10003"/>
                  </a:ext>
                </a:extLst>
              </a:tr>
              <a:tr h="964994">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14</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Code word usage in the online ivory trade across four European Union member states</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Sara Alfino and David L. Roberts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Identification of trade using ‘key word’ </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Consistency of data to be considered</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Cambridge</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2018</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extLst>
                  <a:ext uri="{0D108BD9-81ED-4DB2-BD59-A6C34878D82A}">
                    <a16:rowId xmlns:a16="http://schemas.microsoft.com/office/drawing/2014/main" val="10004"/>
                  </a:ext>
                </a:extLst>
              </a:tr>
              <a:tr h="1158665">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15</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Illegal pet trade on social media as an emerging impediment to the conservation of Asian otters species</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Penthai Siriwat, Vincent Nijman</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Pet trade on social website by classification</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Enforcements methods to be discussed</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a:effectLst/>
                        </a:rPr>
                        <a:t> </a:t>
                      </a:r>
                    </a:p>
                    <a:p>
                      <a:pPr algn="ctr">
                        <a:lnSpc>
                          <a:spcPct val="107000"/>
                        </a:lnSpc>
                        <a:spcAft>
                          <a:spcPts val="0"/>
                        </a:spcAft>
                      </a:pPr>
                      <a:r>
                        <a:rPr lang="en-IN" sz="1300">
                          <a:effectLst/>
                        </a:rPr>
                        <a:t>JAPB</a:t>
                      </a:r>
                      <a:endParaRPr lang="en-IN" sz="130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tc>
                  <a:txBody>
                    <a:bodyPr/>
                    <a:lstStyle/>
                    <a:p>
                      <a:pPr algn="ctr">
                        <a:lnSpc>
                          <a:spcPct val="107000"/>
                        </a:lnSpc>
                        <a:spcAft>
                          <a:spcPts val="0"/>
                        </a:spcAft>
                      </a:pPr>
                      <a:r>
                        <a:rPr lang="en-IN" sz="1300" dirty="0">
                          <a:effectLst/>
                        </a:rPr>
                        <a:t> </a:t>
                      </a:r>
                    </a:p>
                    <a:p>
                      <a:pPr algn="ctr">
                        <a:lnSpc>
                          <a:spcPct val="107000"/>
                        </a:lnSpc>
                        <a:spcAft>
                          <a:spcPts val="0"/>
                        </a:spcAft>
                      </a:pPr>
                      <a:r>
                        <a:rPr lang="en-IN" sz="1300" dirty="0">
                          <a:effectLst/>
                        </a:rPr>
                        <a:t>2018</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46593" marR="46593" marT="0" marB="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474293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80C429B0-FFF2-9249-BFC8-6DBFEC176ED6}"/>
              </a:ext>
            </a:extLst>
          </p:cNvPr>
          <p:cNvSpPr/>
          <p:nvPr/>
        </p:nvSpPr>
        <p:spPr>
          <a:xfrm>
            <a:off x="3387544" y="2879833"/>
            <a:ext cx="1981183" cy="7497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D799C5D-E7B2-7F4C-B5A9-7C47838FDEFE}"/>
              </a:ext>
            </a:extLst>
          </p:cNvPr>
          <p:cNvPicPr>
            <a:picLocks noChangeAspect="1"/>
          </p:cNvPicPr>
          <p:nvPr/>
        </p:nvPicPr>
        <p:blipFill>
          <a:blip r:embed="rId2"/>
          <a:stretch>
            <a:fillRect/>
          </a:stretch>
        </p:blipFill>
        <p:spPr>
          <a:xfrm>
            <a:off x="667547" y="1870371"/>
            <a:ext cx="1640788" cy="633718"/>
          </a:xfrm>
          <a:prstGeom prst="rect">
            <a:avLst/>
          </a:prstGeom>
        </p:spPr>
      </p:pic>
      <p:pic>
        <p:nvPicPr>
          <p:cNvPr id="5" name="Picture 4">
            <a:extLst>
              <a:ext uri="{FF2B5EF4-FFF2-40B4-BE49-F238E27FC236}">
                <a16:creationId xmlns:a16="http://schemas.microsoft.com/office/drawing/2014/main" id="{FF3BEC7B-E0BA-5041-8C7C-80C32331EADB}"/>
              </a:ext>
            </a:extLst>
          </p:cNvPr>
          <p:cNvPicPr>
            <a:picLocks noChangeAspect="1"/>
          </p:cNvPicPr>
          <p:nvPr/>
        </p:nvPicPr>
        <p:blipFill>
          <a:blip r:embed="rId3"/>
          <a:stretch>
            <a:fillRect/>
          </a:stretch>
        </p:blipFill>
        <p:spPr>
          <a:xfrm>
            <a:off x="602444" y="2879834"/>
            <a:ext cx="1770993" cy="1770993"/>
          </a:xfrm>
          <a:prstGeom prst="rect">
            <a:avLst/>
          </a:prstGeom>
        </p:spPr>
      </p:pic>
      <p:sp>
        <p:nvSpPr>
          <p:cNvPr id="6" name="TextBox 5">
            <a:extLst>
              <a:ext uri="{FF2B5EF4-FFF2-40B4-BE49-F238E27FC236}">
                <a16:creationId xmlns:a16="http://schemas.microsoft.com/office/drawing/2014/main" id="{36755D87-BBE5-BC4C-85E1-44A294270945}"/>
              </a:ext>
            </a:extLst>
          </p:cNvPr>
          <p:cNvSpPr txBox="1"/>
          <p:nvPr/>
        </p:nvSpPr>
        <p:spPr>
          <a:xfrm>
            <a:off x="3363310" y="3058510"/>
            <a:ext cx="1981183" cy="369332"/>
          </a:xfrm>
          <a:prstGeom prst="rect">
            <a:avLst/>
          </a:prstGeom>
          <a:noFill/>
        </p:spPr>
        <p:txBody>
          <a:bodyPr wrap="none" rtlCol="0">
            <a:spAutoFit/>
          </a:bodyPr>
          <a:lstStyle/>
          <a:p>
            <a:r>
              <a:rPr lang="en-US" dirty="0"/>
              <a:t>Data Preprocessing</a:t>
            </a:r>
          </a:p>
        </p:txBody>
      </p:sp>
      <p:cxnSp>
        <p:nvCxnSpPr>
          <p:cNvPr id="8" name="Straight Arrow Connector 7">
            <a:extLst>
              <a:ext uri="{FF2B5EF4-FFF2-40B4-BE49-F238E27FC236}">
                <a16:creationId xmlns:a16="http://schemas.microsoft.com/office/drawing/2014/main" id="{D0CCA5BA-DD42-F44A-A47F-F96942136E89}"/>
              </a:ext>
            </a:extLst>
          </p:cNvPr>
          <p:cNvCxnSpPr>
            <a:stCxn id="4" idx="3"/>
            <a:endCxn id="6" idx="1"/>
          </p:cNvCxnSpPr>
          <p:nvPr/>
        </p:nvCxnSpPr>
        <p:spPr>
          <a:xfrm>
            <a:off x="2308335" y="2187230"/>
            <a:ext cx="1054975" cy="10559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4EC953E-3268-1D44-928B-AEDACAF3A68E}"/>
              </a:ext>
            </a:extLst>
          </p:cNvPr>
          <p:cNvCxnSpPr>
            <a:stCxn id="5" idx="3"/>
          </p:cNvCxnSpPr>
          <p:nvPr/>
        </p:nvCxnSpPr>
        <p:spPr>
          <a:xfrm flipV="1">
            <a:off x="2373437" y="3243176"/>
            <a:ext cx="884770" cy="5221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E676EFBD-511D-474A-A968-B58E9A1F92A1}"/>
              </a:ext>
            </a:extLst>
          </p:cNvPr>
          <p:cNvSpPr/>
          <p:nvPr/>
        </p:nvSpPr>
        <p:spPr>
          <a:xfrm>
            <a:off x="6011917" y="1870371"/>
            <a:ext cx="1166649" cy="29118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DenseNet121</a:t>
            </a:r>
          </a:p>
        </p:txBody>
      </p:sp>
      <p:sp>
        <p:nvSpPr>
          <p:cNvPr id="13" name="TextBox 12">
            <a:extLst>
              <a:ext uri="{FF2B5EF4-FFF2-40B4-BE49-F238E27FC236}">
                <a16:creationId xmlns:a16="http://schemas.microsoft.com/office/drawing/2014/main" id="{3D1F71DB-AB43-AA4D-BE57-ABA5EB651E79}"/>
              </a:ext>
            </a:extLst>
          </p:cNvPr>
          <p:cNvSpPr txBox="1"/>
          <p:nvPr/>
        </p:nvSpPr>
        <p:spPr>
          <a:xfrm>
            <a:off x="5861363" y="4860619"/>
            <a:ext cx="1590756" cy="646331"/>
          </a:xfrm>
          <a:prstGeom prst="rect">
            <a:avLst/>
          </a:prstGeom>
          <a:noFill/>
        </p:spPr>
        <p:txBody>
          <a:bodyPr wrap="none" rtlCol="0">
            <a:spAutoFit/>
          </a:bodyPr>
          <a:lstStyle/>
          <a:p>
            <a:r>
              <a:rPr lang="en-US" dirty="0"/>
              <a:t>Pre-trained on </a:t>
            </a:r>
          </a:p>
          <a:p>
            <a:pPr algn="ctr"/>
            <a:r>
              <a:rPr lang="en-US" dirty="0"/>
              <a:t>Image-net</a:t>
            </a:r>
          </a:p>
        </p:txBody>
      </p:sp>
      <p:cxnSp>
        <p:nvCxnSpPr>
          <p:cNvPr id="15" name="Straight Arrow Connector 14">
            <a:extLst>
              <a:ext uri="{FF2B5EF4-FFF2-40B4-BE49-F238E27FC236}">
                <a16:creationId xmlns:a16="http://schemas.microsoft.com/office/drawing/2014/main" id="{6B1A517C-64BE-7F4F-9B09-DD4066F87C95}"/>
              </a:ext>
            </a:extLst>
          </p:cNvPr>
          <p:cNvCxnSpPr>
            <a:cxnSpLocks/>
          </p:cNvCxnSpPr>
          <p:nvPr/>
        </p:nvCxnSpPr>
        <p:spPr>
          <a:xfrm flipV="1">
            <a:off x="5392961" y="3243176"/>
            <a:ext cx="513853" cy="108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45A0FB73-9272-E94D-8FFA-D8F4D1CE1F4C}"/>
              </a:ext>
            </a:extLst>
          </p:cNvPr>
          <p:cNvSpPr/>
          <p:nvPr/>
        </p:nvSpPr>
        <p:spPr>
          <a:xfrm>
            <a:off x="8513379" y="4508939"/>
            <a:ext cx="294289" cy="2942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BA523AF-ED78-A84A-97A4-9AC5E1731F55}"/>
              </a:ext>
            </a:extLst>
          </p:cNvPr>
          <p:cNvSpPr/>
          <p:nvPr/>
        </p:nvSpPr>
        <p:spPr>
          <a:xfrm>
            <a:off x="8513378" y="1787690"/>
            <a:ext cx="294289" cy="2942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7B7BE5C-577B-474D-9D73-446B487E038D}"/>
              </a:ext>
            </a:extLst>
          </p:cNvPr>
          <p:cNvSpPr/>
          <p:nvPr/>
        </p:nvSpPr>
        <p:spPr>
          <a:xfrm>
            <a:off x="8513378" y="2255072"/>
            <a:ext cx="294289" cy="2942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9633C9F5-A4DF-1245-B92C-FD16244E6FD3}"/>
              </a:ext>
            </a:extLst>
          </p:cNvPr>
          <p:cNvSpPr/>
          <p:nvPr/>
        </p:nvSpPr>
        <p:spPr>
          <a:xfrm>
            <a:off x="8513379" y="2718842"/>
            <a:ext cx="294289" cy="2942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9F25F60-6B83-2845-AC04-0B6EAAB52030}"/>
              </a:ext>
            </a:extLst>
          </p:cNvPr>
          <p:cNvSpPr/>
          <p:nvPr/>
        </p:nvSpPr>
        <p:spPr>
          <a:xfrm>
            <a:off x="8529145" y="3531479"/>
            <a:ext cx="294289" cy="2942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D6862D5F-2585-5145-B02C-55395283057F}"/>
              </a:ext>
            </a:extLst>
          </p:cNvPr>
          <p:cNvSpPr/>
          <p:nvPr/>
        </p:nvSpPr>
        <p:spPr>
          <a:xfrm>
            <a:off x="8513380" y="3988678"/>
            <a:ext cx="294289" cy="2942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58345445-D9F0-5E41-9E4D-D009E945E99F}"/>
              </a:ext>
            </a:extLst>
          </p:cNvPr>
          <p:cNvSpPr/>
          <p:nvPr/>
        </p:nvSpPr>
        <p:spPr>
          <a:xfrm>
            <a:off x="8581696" y="3162846"/>
            <a:ext cx="157655" cy="1576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a:extLst>
              <a:ext uri="{FF2B5EF4-FFF2-40B4-BE49-F238E27FC236}">
                <a16:creationId xmlns:a16="http://schemas.microsoft.com/office/drawing/2014/main" id="{C4DB67E7-B720-6847-958A-B37097427AB1}"/>
              </a:ext>
              <a:ext uri="{C183D7F6-B498-43B3-948B-1728B52AA6E4}">
                <adec:decorative xmlns:adec="http://schemas.microsoft.com/office/drawing/2017/decorative" val="1"/>
              </a:ext>
            </a:extLst>
          </p:cNvPr>
          <p:cNvCxnSpPr/>
          <p:nvPr/>
        </p:nvCxnSpPr>
        <p:spPr>
          <a:xfrm>
            <a:off x="9180785" y="1683057"/>
            <a:ext cx="0" cy="312017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BA35CB48-5F89-DE48-9935-3E1B900355EA}"/>
              </a:ext>
            </a:extLst>
          </p:cNvPr>
          <p:cNvSpPr txBox="1"/>
          <p:nvPr/>
        </p:nvSpPr>
        <p:spPr>
          <a:xfrm>
            <a:off x="9317420" y="3241673"/>
            <a:ext cx="1117614" cy="369332"/>
          </a:xfrm>
          <a:prstGeom prst="rect">
            <a:avLst/>
          </a:prstGeom>
          <a:noFill/>
        </p:spPr>
        <p:txBody>
          <a:bodyPr wrap="none" rtlCol="0">
            <a:spAutoFit/>
          </a:bodyPr>
          <a:lstStyle/>
          <a:p>
            <a:r>
              <a:rPr lang="en-US" dirty="0"/>
              <a:t>14 classes</a:t>
            </a:r>
          </a:p>
        </p:txBody>
      </p:sp>
      <p:sp>
        <p:nvSpPr>
          <p:cNvPr id="35" name="TextBox 34">
            <a:extLst>
              <a:ext uri="{FF2B5EF4-FFF2-40B4-BE49-F238E27FC236}">
                <a16:creationId xmlns:a16="http://schemas.microsoft.com/office/drawing/2014/main" id="{05704CDB-1311-804A-BCBA-BA78F3661767}"/>
              </a:ext>
            </a:extLst>
          </p:cNvPr>
          <p:cNvSpPr txBox="1"/>
          <p:nvPr/>
        </p:nvSpPr>
        <p:spPr>
          <a:xfrm>
            <a:off x="945931" y="4782207"/>
            <a:ext cx="1606145" cy="646331"/>
          </a:xfrm>
          <a:prstGeom prst="rect">
            <a:avLst/>
          </a:prstGeom>
          <a:noFill/>
        </p:spPr>
        <p:txBody>
          <a:bodyPr wrap="none" rtlCol="0">
            <a:spAutoFit/>
          </a:bodyPr>
          <a:lstStyle/>
          <a:p>
            <a:r>
              <a:rPr lang="en-US" dirty="0"/>
              <a:t>Data from </a:t>
            </a:r>
          </a:p>
          <a:p>
            <a:r>
              <a:rPr lang="en-US" dirty="0"/>
              <a:t>Illegal websites</a:t>
            </a:r>
          </a:p>
        </p:txBody>
      </p:sp>
      <p:sp>
        <p:nvSpPr>
          <p:cNvPr id="36" name="TextBox 35">
            <a:extLst>
              <a:ext uri="{FF2B5EF4-FFF2-40B4-BE49-F238E27FC236}">
                <a16:creationId xmlns:a16="http://schemas.microsoft.com/office/drawing/2014/main" id="{B1F394D8-7C50-1C4A-9F15-2B3C293E98AF}"/>
              </a:ext>
            </a:extLst>
          </p:cNvPr>
          <p:cNvSpPr txBox="1"/>
          <p:nvPr/>
        </p:nvSpPr>
        <p:spPr>
          <a:xfrm>
            <a:off x="945931" y="1566041"/>
            <a:ext cx="2545762" cy="369332"/>
          </a:xfrm>
          <a:prstGeom prst="rect">
            <a:avLst/>
          </a:prstGeom>
          <a:noFill/>
        </p:spPr>
        <p:txBody>
          <a:bodyPr wrap="none" rtlCol="0">
            <a:spAutoFit/>
          </a:bodyPr>
          <a:lstStyle/>
          <a:p>
            <a:r>
              <a:rPr lang="en-US" dirty="0"/>
              <a:t>Wildlife data from Kaggle</a:t>
            </a:r>
          </a:p>
        </p:txBody>
      </p:sp>
      <p:sp>
        <p:nvSpPr>
          <p:cNvPr id="37" name="TextBox 36">
            <a:extLst>
              <a:ext uri="{FF2B5EF4-FFF2-40B4-BE49-F238E27FC236}">
                <a16:creationId xmlns:a16="http://schemas.microsoft.com/office/drawing/2014/main" id="{F6541C50-E4A2-D241-84C3-FD9DF00D5130}"/>
              </a:ext>
            </a:extLst>
          </p:cNvPr>
          <p:cNvSpPr txBox="1"/>
          <p:nvPr/>
        </p:nvSpPr>
        <p:spPr>
          <a:xfrm>
            <a:off x="6096000" y="1242875"/>
            <a:ext cx="2040880" cy="646331"/>
          </a:xfrm>
          <a:prstGeom prst="rect">
            <a:avLst/>
          </a:prstGeom>
          <a:noFill/>
        </p:spPr>
        <p:txBody>
          <a:bodyPr wrap="none" rtlCol="0">
            <a:spAutoFit/>
          </a:bodyPr>
          <a:lstStyle/>
          <a:p>
            <a:pPr algn="just"/>
            <a:r>
              <a:rPr lang="en-US" dirty="0"/>
              <a:t>Trained on Amazon </a:t>
            </a:r>
          </a:p>
          <a:p>
            <a:r>
              <a:rPr lang="en-US" dirty="0"/>
              <a:t>Sagemaker</a:t>
            </a:r>
          </a:p>
        </p:txBody>
      </p:sp>
      <p:sp>
        <p:nvSpPr>
          <p:cNvPr id="38" name="TextBox 37">
            <a:extLst>
              <a:ext uri="{FF2B5EF4-FFF2-40B4-BE49-F238E27FC236}">
                <a16:creationId xmlns:a16="http://schemas.microsoft.com/office/drawing/2014/main" id="{F839F8AC-9BE1-0B4B-8D73-0101100EB145}"/>
              </a:ext>
            </a:extLst>
          </p:cNvPr>
          <p:cNvSpPr txBox="1"/>
          <p:nvPr/>
        </p:nvSpPr>
        <p:spPr>
          <a:xfrm>
            <a:off x="451649" y="276989"/>
            <a:ext cx="6588599" cy="707886"/>
          </a:xfrm>
          <a:prstGeom prst="rect">
            <a:avLst/>
          </a:prstGeom>
          <a:noFill/>
        </p:spPr>
        <p:txBody>
          <a:bodyPr wrap="none" rtlCol="0">
            <a:spAutoFit/>
          </a:bodyPr>
          <a:lstStyle/>
          <a:p>
            <a:r>
              <a:rPr lang="en-US" sz="4000" dirty="0"/>
              <a:t>Proposed System Architecture</a:t>
            </a:r>
          </a:p>
        </p:txBody>
      </p:sp>
    </p:spTree>
    <p:extLst>
      <p:ext uri="{BB962C8B-B14F-4D97-AF65-F5344CB8AC3E}">
        <p14:creationId xmlns:p14="http://schemas.microsoft.com/office/powerpoint/2010/main" val="14727636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BE1B6DD8-9976-4550-A6F4-B2DD4EA939DA}"/>
    </a:ext>
  </a:extLst>
</a:theme>
</file>

<file path=docProps/app.xml><?xml version="1.0" encoding="utf-8"?>
<Properties xmlns="http://schemas.openxmlformats.org/officeDocument/2006/extended-properties" xmlns:vt="http://schemas.openxmlformats.org/officeDocument/2006/docPropsVTypes">
  <Template>{C6C515E5-46B5-D043-96C9-99758B4C2F7A}tf10001070</Template>
  <TotalTime>509</TotalTime>
  <Words>2688</Words>
  <Application>Microsoft Macintosh PowerPoint</Application>
  <PresentationFormat>Widescreen</PresentationFormat>
  <Paragraphs>386</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Rockwell Extra Bold</vt:lpstr>
      <vt:lpstr>Wingdings</vt:lpstr>
      <vt:lpstr>Wood Type</vt:lpstr>
      <vt:lpstr>IDENTIFICATION OF ILLEGAL WILDLIFE TRADE ONLINE USING DEEP LEARNING</vt:lpstr>
      <vt:lpstr>Agenda</vt:lpstr>
      <vt:lpstr>Abstract</vt:lpstr>
      <vt:lpstr>PowerPoint Presentation</vt:lpstr>
      <vt:lpstr>PowerPoint Presentation</vt:lpstr>
      <vt:lpstr>Literature survey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Identification of illegal wildlife trade</dc:title>
  <dc:creator>Jeevan Rishi Kumar</dc:creator>
  <cp:lastModifiedBy>Microsoft Office User</cp:lastModifiedBy>
  <cp:revision>47</cp:revision>
  <cp:lastPrinted>2020-05-12T13:48:30Z</cp:lastPrinted>
  <dcterms:created xsi:type="dcterms:W3CDTF">2020-01-06T13:23:13Z</dcterms:created>
  <dcterms:modified xsi:type="dcterms:W3CDTF">2020-06-06T05:41:58Z</dcterms:modified>
</cp:coreProperties>
</file>

<file path=docProps/thumbnail.jpeg>
</file>